
<file path=[Content_Types].xml><?xml version="1.0" encoding="utf-8"?>
<Types xmlns="http://schemas.openxmlformats.org/package/2006/content-types">
  <Default Extension="png" ContentType="image/png"/>
  <Default Extension="jfif" ContentType="image/jpe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handoutMasterIdLst>
    <p:handoutMasterId r:id="rId74"/>
  </p:handoutMasterIdLst>
  <p:sldIdLst>
    <p:sldId id="324" r:id="rId2"/>
    <p:sldId id="288" r:id="rId3"/>
    <p:sldId id="392" r:id="rId4"/>
    <p:sldId id="423" r:id="rId5"/>
    <p:sldId id="429" r:id="rId6"/>
    <p:sldId id="424" r:id="rId7"/>
    <p:sldId id="425" r:id="rId8"/>
    <p:sldId id="426" r:id="rId9"/>
    <p:sldId id="427" r:id="rId10"/>
    <p:sldId id="428" r:id="rId11"/>
    <p:sldId id="430" r:id="rId12"/>
    <p:sldId id="431" r:id="rId13"/>
    <p:sldId id="432" r:id="rId14"/>
    <p:sldId id="422" r:id="rId15"/>
    <p:sldId id="435" r:id="rId16"/>
    <p:sldId id="436" r:id="rId17"/>
    <p:sldId id="437" r:id="rId18"/>
    <p:sldId id="499" r:id="rId19"/>
    <p:sldId id="438" r:id="rId20"/>
    <p:sldId id="439" r:id="rId21"/>
    <p:sldId id="441" r:id="rId22"/>
    <p:sldId id="440" r:id="rId23"/>
    <p:sldId id="442" r:id="rId24"/>
    <p:sldId id="446" r:id="rId25"/>
    <p:sldId id="447" r:id="rId26"/>
    <p:sldId id="448" r:id="rId27"/>
    <p:sldId id="449" r:id="rId28"/>
    <p:sldId id="450" r:id="rId29"/>
    <p:sldId id="472" r:id="rId30"/>
    <p:sldId id="452" r:id="rId31"/>
    <p:sldId id="471" r:id="rId32"/>
    <p:sldId id="453" r:id="rId33"/>
    <p:sldId id="455" r:id="rId34"/>
    <p:sldId id="456" r:id="rId35"/>
    <p:sldId id="502" r:id="rId36"/>
    <p:sldId id="501" r:id="rId37"/>
    <p:sldId id="457" r:id="rId38"/>
    <p:sldId id="458" r:id="rId39"/>
    <p:sldId id="459" r:id="rId40"/>
    <p:sldId id="460" r:id="rId41"/>
    <p:sldId id="461" r:id="rId42"/>
    <p:sldId id="462" r:id="rId43"/>
    <p:sldId id="463" r:id="rId44"/>
    <p:sldId id="464" r:id="rId45"/>
    <p:sldId id="465" r:id="rId46"/>
    <p:sldId id="466" r:id="rId47"/>
    <p:sldId id="467" r:id="rId48"/>
    <p:sldId id="468" r:id="rId49"/>
    <p:sldId id="469" r:id="rId50"/>
    <p:sldId id="473" r:id="rId51"/>
    <p:sldId id="474" r:id="rId52"/>
    <p:sldId id="475" r:id="rId53"/>
    <p:sldId id="477" r:id="rId54"/>
    <p:sldId id="478" r:id="rId55"/>
    <p:sldId id="479" r:id="rId56"/>
    <p:sldId id="480" r:id="rId57"/>
    <p:sldId id="481" r:id="rId58"/>
    <p:sldId id="503" r:id="rId59"/>
    <p:sldId id="482" r:id="rId60"/>
    <p:sldId id="483" r:id="rId61"/>
    <p:sldId id="484" r:id="rId62"/>
    <p:sldId id="485" r:id="rId63"/>
    <p:sldId id="493" r:id="rId64"/>
    <p:sldId id="494" r:id="rId65"/>
    <p:sldId id="495" r:id="rId66"/>
    <p:sldId id="496" r:id="rId67"/>
    <p:sldId id="497" r:id="rId68"/>
    <p:sldId id="498" r:id="rId69"/>
    <p:sldId id="492" r:id="rId70"/>
    <p:sldId id="476" r:id="rId71"/>
    <p:sldId id="421" r:id="rId72"/>
  </p:sldIdLst>
  <p:sldSz cx="12192000" cy="6858000"/>
  <p:notesSz cx="6858000" cy="9144000"/>
  <p:embeddedFontLst>
    <p:embeddedFont>
      <p:font typeface="Cambria Math" panose="02040503050406030204" pitchFamily="18" charset="0"/>
      <p:regular r:id="rId75"/>
    </p:embeddedFont>
    <p:embeddedFont>
      <p:font typeface="Consolas" panose="020B0609020204030204" pitchFamily="49"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Shruti" panose="020B0604020202020204" charset="0"/>
      <p:regular r:id="rId84"/>
      <p:bold r:id="rId85"/>
    </p:embeddedFont>
    <p:embeddedFont>
      <p:font typeface="Roboto Condensed" panose="02000000000000000000" pitchFamily="2" charset="0"/>
      <p:regular r:id="rId86"/>
      <p:bold r:id="rId87"/>
      <p:italic r:id="rId88"/>
      <p:boldItalic r:id="rId89"/>
    </p:embeddedFont>
    <p:embeddedFont>
      <p:font typeface="Open Sans Semibold" panose="020B0706030804020204" pitchFamily="34" charset="0"/>
      <p:bold r:id="rId90"/>
      <p:boldItalic r:id="rId91"/>
    </p:embeddedFont>
    <p:embeddedFont>
      <p:font typeface="Segoe UI Black" panose="020B0A02040204020203" pitchFamily="34" charset="0"/>
      <p:bold r:id="rId92"/>
      <p:boldItalic r:id="rId93"/>
    </p:embeddedFont>
    <p:embeddedFont>
      <p:font typeface="ＭＳ Ｐゴシック" panose="020B0600070205080204" pitchFamily="34" charset="-128"/>
      <p:regular r:id="rId94"/>
    </p:embeddedFont>
    <p:embeddedFont>
      <p:font typeface="Open Sans" panose="020B0606030504020204" pitchFamily="34" charset="0"/>
      <p:regular r:id="rId95"/>
      <p:bold r:id="rId96"/>
      <p:italic r:id="rId97"/>
      <p:boldItalic r:id="rId98"/>
    </p:embeddedFont>
    <p:embeddedFont>
      <p:font typeface="Wingdings 3" panose="05040102010807070707" pitchFamily="18" charset="2"/>
      <p:regular r:id="rId99"/>
    </p:embeddedFont>
    <p:embeddedFont>
      <p:font typeface="Roboto Condensed Light" panose="02000000000000000000" pitchFamily="2" charset="0"/>
      <p:regular r:id="rId100"/>
      <p:italic r:id="rId101"/>
    </p:embeddedFont>
    <p:embeddedFont>
      <p:font typeface="Wingdings 2" panose="05020102010507070707" pitchFamily="18" charset="2"/>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4Xd3y9ifdeSgGgR3qcqFQ==" hashData="AK2mS9avqU1cNNLZtuEOqc10atqBDW6PbPLeS8sVSwNiuYHXDu4Nd31D4wtm6vNThsCWsoqRnq7TwONSpxONQ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457"/>
    <a:srgbClr val="F9C5D7"/>
    <a:srgbClr val="424242"/>
    <a:srgbClr val="F19D19"/>
    <a:srgbClr val="8BC145"/>
    <a:srgbClr val="F6E7E6"/>
    <a:srgbClr val="F48CAF"/>
    <a:srgbClr val="B5E61D"/>
    <a:srgbClr val="B84742"/>
    <a:srgbClr val="00B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8/14/2021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D21B45-1703-4330-B544-825BD8F37AF2}" type="datetimeFigureOut">
              <a:rPr lang="en-US" smtClean="0"/>
              <a:t>8/14/2021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913113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Vaishnavv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Algorithms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Analysis and Design of Algorithms </a:t>
            </a:r>
            <a:r>
              <a:rPr lang="en-US" sz="1800" dirty="0" smtClean="0">
                <a:latin typeface="Roboto Condensed Light" panose="02000000000000000000" pitchFamily="2" charset="0"/>
                <a:ea typeface="Roboto Condensed Light" panose="02000000000000000000" pitchFamily="2" charset="0"/>
              </a:rPr>
              <a:t>(ADA</a:t>
            </a:r>
            <a:r>
              <a:rPr lang="en-US" dirty="0" smtClean="0">
                <a:latin typeface="Roboto Condensed Light" panose="02000000000000000000" pitchFamily="2" charset="0"/>
                <a:ea typeface="Roboto Condensed Light" panose="02000000000000000000" pitchFamily="2" charset="0"/>
              </a:rPr>
              <a:t>)</a:t>
            </a:r>
          </a:p>
          <a:p>
            <a:r>
              <a:rPr lang="en-US" dirty="0" smtClean="0">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10"/>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117050250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7" name="TextBox 6">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9"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12"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13"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14"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15" name="Picture 14">
            <a:extLst>
              <a:ext uri="{FF2B5EF4-FFF2-40B4-BE49-F238E27FC236}">
                <a16:creationId xmlns:a16="http://schemas.microsoft.com/office/drawing/2014/main" xmlns="" id="{1917B14A-5130-41DB-8F00-6C6611C994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3267" y="5858350"/>
            <a:ext cx="3573889" cy="821995"/>
          </a:xfrm>
          <a:prstGeom prst="rect">
            <a:avLst/>
          </a:prstGeom>
        </p:spPr>
      </p:pic>
      <p:sp>
        <p:nvSpPr>
          <p:cNvPr id="18"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0" name="Picture 19">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1" name="Picture 20">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Tree>
    <p:extLst>
      <p:ext uri="{BB962C8B-B14F-4D97-AF65-F5344CB8AC3E}">
        <p14:creationId xmlns:p14="http://schemas.microsoft.com/office/powerpoint/2010/main" val="12420364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0"/>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9" name="Group 8">
            <a:extLst>
              <a:ext uri="{FF2B5EF4-FFF2-40B4-BE49-F238E27FC236}">
                <a16:creationId xmlns:a16="http://schemas.microsoft.com/office/drawing/2014/main" xmlns=""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xmlns="" id="{8DD61FEC-075B-4EDD-97CA-36E6F72630F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xmlns=""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xmlns=""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xmlns=""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Greedy</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Algorithms</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pic>
        <p:nvPicPr>
          <p:cNvPr id="2"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alphaModFix/>
          </a:blip>
          <a:srcRect t="86739" r="1768" b="3535"/>
          <a:stretch/>
        </p:blipFill>
        <p:spPr>
          <a:xfrm rot="16200000">
            <a:off x="-3073398" y="3073398"/>
            <a:ext cx="6858000" cy="711201"/>
          </a:xfrm>
          <a:prstGeom prst="rect">
            <a:avLst/>
          </a:prstGeom>
          <a:solidFill>
            <a:srgbClr val="F48CAF"/>
          </a:solidFill>
          <a:ln>
            <a:noFill/>
          </a:ln>
          <a:effectLst/>
        </p:spPr>
      </p:pic>
      <p:sp>
        <p:nvSpPr>
          <p:cNvPr id="3" name="Title 1">
            <a:extLst>
              <a:ext uri="{FF2B5EF4-FFF2-40B4-BE49-F238E27FC236}">
                <a16:creationId xmlns:a16="http://schemas.microsoft.com/office/drawing/2014/main" xmlns="" id="{D5CD07E8-CBAA-45BA-85CF-1233D4AA86C9}"/>
              </a:ext>
            </a:extLst>
          </p:cNvPr>
          <p:cNvSpPr>
            <a:spLocks noGrp="1"/>
          </p:cNvSpPr>
          <p:nvPr>
            <p:ph type="title"/>
          </p:nvPr>
        </p:nvSpPr>
        <p:spPr>
          <a:xfrm rot="16200000">
            <a:off x="-3073400" y="3073400"/>
            <a:ext cx="6858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8/14/2021</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94"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3" r:id="rId24"/>
    <p:sldLayoutId id="2147483695"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6700F155-879E-4253-A2D1-B37B688D171B}"/>
              </a:ext>
            </a:extLst>
          </p:cNvPr>
          <p:cNvSpPr>
            <a:spLocks noGrp="1"/>
          </p:cNvSpPr>
          <p:nvPr>
            <p:ph type="ctrTitle"/>
          </p:nvPr>
        </p:nvSpPr>
        <p:spPr>
          <a:xfrm>
            <a:off x="559490" y="1122363"/>
            <a:ext cx="7035300" cy="3740801"/>
          </a:xfrm>
        </p:spPr>
        <p:txBody>
          <a:bodyPr/>
          <a:lstStyle/>
          <a:p>
            <a:r>
              <a:rPr lang="en-US" sz="5400" b="0" dirty="0"/>
              <a:t>Unit-5</a:t>
            </a:r>
            <a:br>
              <a:rPr lang="en-US" sz="5400" b="0" dirty="0"/>
            </a:br>
            <a:r>
              <a:rPr lang="en-US" sz="5400" b="0" dirty="0"/>
              <a:t>Greedy </a:t>
            </a:r>
            <a:r>
              <a:rPr lang="en-US" sz="5400" dirty="0"/>
              <a:t>Algorithms</a:t>
            </a:r>
          </a:p>
        </p:txBody>
      </p:sp>
      <p:sp>
        <p:nvSpPr>
          <p:cNvPr id="10" name="Text Placeholder 9">
            <a:extLst>
              <a:ext uri="{FF2B5EF4-FFF2-40B4-BE49-F238E27FC236}">
                <a16:creationId xmlns:a16="http://schemas.microsoft.com/office/drawing/2014/main" xmlns="" id="{91BCC6A4-CA58-4C8C-86C4-5A5EA7071D0F}"/>
              </a:ext>
            </a:extLst>
          </p:cNvPr>
          <p:cNvSpPr>
            <a:spLocks noGrp="1"/>
          </p:cNvSpPr>
          <p:nvPr>
            <p:ph type="body" sz="quarter" idx="11"/>
          </p:nvPr>
        </p:nvSpPr>
        <p:spPr/>
        <p:txBody>
          <a:bodyPr/>
          <a:lstStyle/>
          <a:p>
            <a:r>
              <a:rPr lang="en-US" dirty="0" smtClean="0"/>
              <a:t>rupesh.vaishnav@darshan.ac.in</a:t>
            </a:r>
            <a:endParaRPr lang="en-US" dirty="0"/>
          </a:p>
        </p:txBody>
      </p:sp>
      <p:sp>
        <p:nvSpPr>
          <p:cNvPr id="11" name="Text Placeholder 10">
            <a:extLst>
              <a:ext uri="{FF2B5EF4-FFF2-40B4-BE49-F238E27FC236}">
                <a16:creationId xmlns:a16="http://schemas.microsoft.com/office/drawing/2014/main" xmlns="" id="{73DAF969-5487-4485-9486-76BDA533800E}"/>
              </a:ext>
            </a:extLst>
          </p:cNvPr>
          <p:cNvSpPr>
            <a:spLocks noGrp="1"/>
          </p:cNvSpPr>
          <p:nvPr>
            <p:ph type="body" sz="quarter" idx="12"/>
          </p:nvPr>
        </p:nvSpPr>
        <p:spPr/>
        <p:txBody>
          <a:bodyPr/>
          <a:lstStyle/>
          <a:p>
            <a:r>
              <a:rPr lang="en-US" dirty="0" smtClean="0"/>
              <a:t>9428037452</a:t>
            </a:r>
            <a:endParaRPr lang="en-US" dirty="0"/>
          </a:p>
        </p:txBody>
      </p:sp>
      <p:sp>
        <p:nvSpPr>
          <p:cNvPr id="12" name="Text Placeholder 11">
            <a:extLst>
              <a:ext uri="{FF2B5EF4-FFF2-40B4-BE49-F238E27FC236}">
                <a16:creationId xmlns:a16="http://schemas.microsoft.com/office/drawing/2014/main" xmlns="" id="{CB882FCE-AB64-406E-AD3E-C406330FA233}"/>
              </a:ext>
            </a:extLst>
          </p:cNvPr>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13" name="Text Placeholder 12">
            <a:extLst>
              <a:ext uri="{FF2B5EF4-FFF2-40B4-BE49-F238E27FC236}">
                <a16:creationId xmlns:a16="http://schemas.microsoft.com/office/drawing/2014/main" xmlns="" id="{C06E432F-88D3-43E4-900F-2EEC807E9E4D}"/>
              </a:ext>
            </a:extLst>
          </p:cNvPr>
          <p:cNvSpPr>
            <a:spLocks noGrp="1"/>
          </p:cNvSpPr>
          <p:nvPr>
            <p:ph type="body" sz="quarter" idx="14"/>
          </p:nvPr>
        </p:nvSpPr>
        <p:spPr/>
        <p:txBody>
          <a:bodyPr/>
          <a:lstStyle/>
          <a:p>
            <a:r>
              <a:rPr lang="en-US" dirty="0" smtClean="0"/>
              <a:t>Rupesh G. Vaishnav</a:t>
            </a:r>
            <a:endParaRPr lang="en-US" dirty="0"/>
          </a:p>
        </p:txBody>
      </p:sp>
      <p:sp>
        <p:nvSpPr>
          <p:cNvPr id="14" name="Text Placeholder 13">
            <a:extLst>
              <a:ext uri="{FF2B5EF4-FFF2-40B4-BE49-F238E27FC236}">
                <a16:creationId xmlns:a16="http://schemas.microsoft.com/office/drawing/2014/main" xmlns="" id="{64FB63FA-504F-4C2F-94BC-4E75D37EEF6A}"/>
              </a:ext>
            </a:extLst>
          </p:cNvPr>
          <p:cNvSpPr>
            <a:spLocks noGrp="1"/>
          </p:cNvSpPr>
          <p:nvPr>
            <p:ph type="body" sz="quarter" idx="16"/>
          </p:nvPr>
        </p:nvSpPr>
        <p:spPr>
          <a:xfrm>
            <a:off x="2756567" y="13855"/>
            <a:ext cx="4572000" cy="734653"/>
          </a:xfrm>
        </p:spPr>
        <p:txBody>
          <a:bodyPr/>
          <a:lstStyle/>
          <a:p>
            <a:r>
              <a:rPr lang="en-US" sz="2000" b="1" dirty="0"/>
              <a:t>Analysis and Design of Algorithms </a:t>
            </a:r>
            <a:r>
              <a:rPr lang="en-US" sz="2000" dirty="0">
                <a:latin typeface="Roboto Condensed Light" panose="02000000000000000000" pitchFamily="2" charset="0"/>
                <a:ea typeface="Roboto Condensed Light" panose="02000000000000000000" pitchFamily="2" charset="0"/>
              </a:rPr>
              <a:t>(ADA)</a:t>
            </a:r>
          </a:p>
          <a:p>
            <a:r>
              <a:rPr lang="en-US" sz="2000" dirty="0">
                <a:latin typeface="Roboto Condensed Light" panose="02000000000000000000" pitchFamily="2" charset="0"/>
                <a:ea typeface="Roboto Condensed Light" panose="02000000000000000000" pitchFamily="2" charset="0"/>
              </a:rPr>
              <a:t>GTU # 3150703</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754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a:t>Minimum Spanning Tree (MST)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 =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𝑁</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𝐴</m:t>
                            </m:r>
                          </m:e>
                        </m:d>
                      </m:e>
                    </m:d>
                    <m:r>
                      <a:rPr lang="en-US" i="1" dirty="0">
                        <a:latin typeface="Cambria Math" panose="02040503050406030204" pitchFamily="18" charset="0"/>
                      </a:rPr>
                      <m:t> </m:t>
                    </m:r>
                  </m:oMath>
                </a14:m>
                <a:r>
                  <a:rPr lang="en-US" dirty="0"/>
                  <a:t>be a </a:t>
                </a:r>
                <a:r>
                  <a:rPr lang="en-US" b="1" dirty="0"/>
                  <a:t>connected, undirected graph </a:t>
                </a:r>
                <a:r>
                  <a:rPr lang="en-US" dirty="0"/>
                  <a:t>where,</a:t>
                </a:r>
              </a:p>
              <a:p>
                <a:pPr marL="857250" lvl="1" indent="-457200">
                  <a:buFont typeface="+mj-lt"/>
                  <a:buAutoNum type="arabicPeriod"/>
                </a:pPr>
                <a14:m>
                  <m:oMath xmlns:m="http://schemas.openxmlformats.org/officeDocument/2006/math">
                    <m:r>
                      <m:rPr>
                        <m:sty m:val="p"/>
                      </m:rPr>
                      <a:rPr lang="en-US" i="0" dirty="0" smtClean="0">
                        <a:solidFill>
                          <a:srgbClr val="0066FF"/>
                        </a:solidFill>
                        <a:latin typeface="Cambria Math" panose="02040503050406030204" pitchFamily="18" charset="0"/>
                      </a:rPr>
                      <m:t>N</m:t>
                    </m:r>
                  </m:oMath>
                </a14:m>
                <a:r>
                  <a:rPr lang="en-US" dirty="0">
                    <a:solidFill>
                      <a:srgbClr val="0066FF"/>
                    </a:solidFill>
                  </a:rPr>
                  <a:t> is the set of nodes and </a:t>
                </a:r>
              </a:p>
              <a:p>
                <a:pPr marL="857250" lvl="1" indent="-457200">
                  <a:buFont typeface="+mj-lt"/>
                  <a:buAutoNum type="arabicPeriod"/>
                </a:pPr>
                <a14:m>
                  <m:oMath xmlns:m="http://schemas.openxmlformats.org/officeDocument/2006/math">
                    <m:r>
                      <m:rPr>
                        <m:sty m:val="p"/>
                      </m:rPr>
                      <a:rPr lang="en-US" i="0" dirty="0">
                        <a:solidFill>
                          <a:srgbClr val="0066FF"/>
                        </a:solidFill>
                        <a:latin typeface="Cambria Math" panose="02040503050406030204" pitchFamily="18" charset="0"/>
                      </a:rPr>
                      <m:t>A</m:t>
                    </m:r>
                  </m:oMath>
                </a14:m>
                <a:r>
                  <a:rPr lang="en-US" dirty="0">
                    <a:solidFill>
                      <a:srgbClr val="0066FF"/>
                    </a:solidFill>
                  </a:rPr>
                  <a:t> is the set of edges. </a:t>
                </a:r>
              </a:p>
              <a:p>
                <a:r>
                  <a:rPr lang="en-US" dirty="0"/>
                  <a:t>Each edge has a given </a:t>
                </a:r>
                <a:r>
                  <a:rPr lang="en-US" b="1" dirty="0"/>
                  <a:t>positive length or weight</a:t>
                </a:r>
                <a:r>
                  <a:rPr lang="en-US" dirty="0"/>
                  <a:t>. </a:t>
                </a:r>
              </a:p>
              <a:p>
                <a:r>
                  <a:rPr lang="en-US" dirty="0"/>
                  <a:t>A spanning tree of a graph </a:t>
                </a:r>
                <a14:m>
                  <m:oMath xmlns:m="http://schemas.openxmlformats.org/officeDocument/2006/math">
                    <m:r>
                      <a:rPr lang="en-US" i="1" dirty="0">
                        <a:latin typeface="Cambria Math" panose="02040503050406030204" pitchFamily="18" charset="0"/>
                      </a:rPr>
                      <m:t>𝐺</m:t>
                    </m:r>
                  </m:oMath>
                </a14:m>
                <a:r>
                  <a:rPr lang="en-US" dirty="0"/>
                  <a:t> </a:t>
                </a:r>
                <a:r>
                  <a:rPr lang="en-US" b="1" dirty="0"/>
                  <a:t>is a sub-graph </a:t>
                </a:r>
                <a:r>
                  <a:rPr lang="en-US" dirty="0"/>
                  <a:t>which is basically a tree and</a:t>
                </a:r>
                <a:r>
                  <a:rPr lang="en-US" dirty="0">
                    <a:solidFill>
                      <a:srgbClr val="FF0000"/>
                    </a:solidFill>
                  </a:rPr>
                  <a:t> </a:t>
                </a:r>
                <a:r>
                  <a:rPr lang="en-US" dirty="0"/>
                  <a:t>it contains all the vertices of </a:t>
                </a:r>
                <a14:m>
                  <m:oMath xmlns:m="http://schemas.openxmlformats.org/officeDocument/2006/math">
                    <m:r>
                      <a:rPr lang="en-US" dirty="0">
                        <a:latin typeface="Cambria Math" panose="02040503050406030204" pitchFamily="18" charset="0"/>
                      </a:rPr>
                      <m:t>𝐺</m:t>
                    </m:r>
                  </m:oMath>
                </a14:m>
                <a:r>
                  <a:rPr lang="en-US" dirty="0"/>
                  <a:t> but </a:t>
                </a:r>
                <a:r>
                  <a:rPr lang="en-US" dirty="0">
                    <a:solidFill>
                      <a:srgbClr val="AD1457"/>
                    </a:solidFill>
                  </a:rPr>
                  <a:t>does not contain cycle</a:t>
                </a:r>
                <a:r>
                  <a:rPr lang="en-US" dirty="0"/>
                  <a:t>.</a:t>
                </a:r>
              </a:p>
              <a:p>
                <a:r>
                  <a:rPr lang="en-US" dirty="0"/>
                  <a:t>A minimum spanning tree (MST) of a </a:t>
                </a:r>
                <a:r>
                  <a:rPr lang="en-US" b="1" dirty="0"/>
                  <a:t>weighted connected graph </a:t>
                </a:r>
                <a14:m>
                  <m:oMath xmlns:m="http://schemas.openxmlformats.org/officeDocument/2006/math">
                    <m:r>
                      <a:rPr lang="en-US" i="1" dirty="0">
                        <a:latin typeface="Cambria Math" panose="02040503050406030204" pitchFamily="18" charset="0"/>
                      </a:rPr>
                      <m:t>𝐺</m:t>
                    </m:r>
                  </m:oMath>
                </a14:m>
                <a:r>
                  <a:rPr lang="en-US" dirty="0"/>
                  <a:t> is a spanning tree with </a:t>
                </a:r>
                <a:r>
                  <a:rPr lang="en-US" dirty="0">
                    <a:solidFill>
                      <a:srgbClr val="AD1457"/>
                    </a:solidFill>
                  </a:rPr>
                  <a:t>minimum or smallest weight of edges</a:t>
                </a:r>
                <a:r>
                  <a:rPr lang="en-US" dirty="0"/>
                  <a:t>.</a:t>
                </a:r>
              </a:p>
              <a:p>
                <a:r>
                  <a:rPr lang="en-US" dirty="0"/>
                  <a:t>Two Algorithms for </a:t>
                </a:r>
                <a:r>
                  <a:rPr lang="en-US" b="1" dirty="0"/>
                  <a:t>constructing </a:t>
                </a:r>
                <a:r>
                  <a:rPr lang="en-US" dirty="0"/>
                  <a:t>minimum spanning tree are,</a:t>
                </a:r>
              </a:p>
              <a:p>
                <a:pPr marL="914400" lvl="1" indent="-457200">
                  <a:buFont typeface="+mj-lt"/>
                  <a:buAutoNum type="arabicPeriod"/>
                </a:pPr>
                <a:r>
                  <a:rPr lang="en-US" dirty="0" err="1">
                    <a:solidFill>
                      <a:srgbClr val="0066FF"/>
                    </a:solidFill>
                  </a:rPr>
                  <a:t>Kruskal’s</a:t>
                </a:r>
                <a:r>
                  <a:rPr lang="en-US" dirty="0">
                    <a:solidFill>
                      <a:srgbClr val="0066FF"/>
                    </a:solidFill>
                  </a:rPr>
                  <a:t> Algorithm</a:t>
                </a:r>
              </a:p>
              <a:p>
                <a:pPr marL="914400" lvl="1" indent="-457200">
                  <a:buFont typeface="+mj-lt"/>
                  <a:buAutoNum type="arabicPeriod"/>
                </a:pPr>
                <a:r>
                  <a:rPr lang="en-US" dirty="0">
                    <a:solidFill>
                      <a:srgbClr val="0066FF"/>
                    </a:solidFill>
                  </a:rPr>
                  <a:t>Prim’s Algorithm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1341" r="-818"/>
                </a:stretch>
              </a:blipFill>
            </p:spPr>
            <p:txBody>
              <a:bodyPr/>
              <a:lstStyle/>
              <a:p>
                <a:r>
                  <a:rPr lang="en-US">
                    <a:noFill/>
                  </a:rPr>
                  <a:t> </a:t>
                </a:r>
              </a:p>
            </p:txBody>
          </p:sp>
        </mc:Fallback>
      </mc:AlternateContent>
    </p:spTree>
    <p:extLst>
      <p:ext uri="{BB962C8B-B14F-4D97-AF65-F5344CB8AC3E}">
        <p14:creationId xmlns:p14="http://schemas.microsoft.com/office/powerpoint/2010/main" val="401653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a:t>
            </a:r>
            <a:r>
              <a:rPr lang="en-US" dirty="0" smtClean="0"/>
              <a:t>Tree Examples </a:t>
            </a:r>
            <a:endParaRPr lang="en-US" dirty="0"/>
          </a:p>
        </p:txBody>
      </p:sp>
      <p:sp>
        <p:nvSpPr>
          <p:cNvPr id="4" name="Oval 3"/>
          <p:cNvSpPr/>
          <p:nvPr/>
        </p:nvSpPr>
        <p:spPr>
          <a:xfrm>
            <a:off x="28418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22322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6" name="Oval 5"/>
          <p:cNvSpPr/>
          <p:nvPr/>
        </p:nvSpPr>
        <p:spPr>
          <a:xfrm>
            <a:off x="35276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7" name="Oval 6"/>
          <p:cNvSpPr/>
          <p:nvPr/>
        </p:nvSpPr>
        <p:spPr>
          <a:xfrm>
            <a:off x="1775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13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9" name="Oval 8"/>
          <p:cNvSpPr/>
          <p:nvPr/>
        </p:nvSpPr>
        <p:spPr>
          <a:xfrm>
            <a:off x="3222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10" name="Oval 9"/>
          <p:cNvSpPr/>
          <p:nvPr/>
        </p:nvSpPr>
        <p:spPr>
          <a:xfrm>
            <a:off x="3984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11" name="Oval 10"/>
          <p:cNvSpPr/>
          <p:nvPr/>
        </p:nvSpPr>
        <p:spPr>
          <a:xfrm>
            <a:off x="28418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12" name="Straight Connector 11"/>
          <p:cNvCxnSpPr>
            <a:stCxn id="4" idx="3"/>
            <a:endCxn id="5" idx="7"/>
          </p:cNvCxnSpPr>
          <p:nvPr/>
        </p:nvCxnSpPr>
        <p:spPr>
          <a:xfrm flipH="1">
            <a:off x="25574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4" idx="5"/>
            <a:endCxn id="6" idx="1"/>
          </p:cNvCxnSpPr>
          <p:nvPr/>
        </p:nvCxnSpPr>
        <p:spPr>
          <a:xfrm>
            <a:off x="3167011" y="1315804"/>
            <a:ext cx="4163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5" idx="3"/>
            <a:endCxn id="7" idx="0"/>
          </p:cNvCxnSpPr>
          <p:nvPr/>
        </p:nvCxnSpPr>
        <p:spPr>
          <a:xfrm flipH="1">
            <a:off x="19655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5" idx="5"/>
            <a:endCxn id="8" idx="0"/>
          </p:cNvCxnSpPr>
          <p:nvPr/>
        </p:nvCxnSpPr>
        <p:spPr>
          <a:xfrm>
            <a:off x="2557411" y="1849204"/>
            <a:ext cx="2462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3"/>
            <a:endCxn id="9" idx="0"/>
          </p:cNvCxnSpPr>
          <p:nvPr/>
        </p:nvCxnSpPr>
        <p:spPr>
          <a:xfrm flipH="1">
            <a:off x="34133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6" idx="5"/>
            <a:endCxn id="10" idx="0"/>
          </p:cNvCxnSpPr>
          <p:nvPr/>
        </p:nvCxnSpPr>
        <p:spPr>
          <a:xfrm>
            <a:off x="38528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7" idx="4"/>
            <a:endCxn id="11" idx="2"/>
          </p:cNvCxnSpPr>
          <p:nvPr/>
        </p:nvCxnSpPr>
        <p:spPr>
          <a:xfrm>
            <a:off x="19655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8" idx="4"/>
            <a:endCxn id="11" idx="1"/>
          </p:cNvCxnSpPr>
          <p:nvPr/>
        </p:nvCxnSpPr>
        <p:spPr>
          <a:xfrm>
            <a:off x="28037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9" idx="4"/>
            <a:endCxn id="11" idx="7"/>
          </p:cNvCxnSpPr>
          <p:nvPr/>
        </p:nvCxnSpPr>
        <p:spPr>
          <a:xfrm flipH="1">
            <a:off x="31670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10" idx="4"/>
            <a:endCxn id="11" idx="6"/>
          </p:cNvCxnSpPr>
          <p:nvPr/>
        </p:nvCxnSpPr>
        <p:spPr>
          <a:xfrm flipH="1">
            <a:off x="3222807" y="2514600"/>
            <a:ext cx="9525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2" name="Oval 21"/>
          <p:cNvSpPr/>
          <p:nvPr/>
        </p:nvSpPr>
        <p:spPr>
          <a:xfrm>
            <a:off x="78710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23" name="Oval 22"/>
          <p:cNvSpPr/>
          <p:nvPr/>
        </p:nvSpPr>
        <p:spPr>
          <a:xfrm>
            <a:off x="72614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24" name="Oval 23"/>
          <p:cNvSpPr/>
          <p:nvPr/>
        </p:nvSpPr>
        <p:spPr>
          <a:xfrm>
            <a:off x="85568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25" name="Oval 24"/>
          <p:cNvSpPr/>
          <p:nvPr/>
        </p:nvSpPr>
        <p:spPr>
          <a:xfrm>
            <a:off x="6804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26" name="Oval 25"/>
          <p:cNvSpPr/>
          <p:nvPr/>
        </p:nvSpPr>
        <p:spPr>
          <a:xfrm>
            <a:off x="76424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27" name="Oval 26"/>
          <p:cNvSpPr/>
          <p:nvPr/>
        </p:nvSpPr>
        <p:spPr>
          <a:xfrm>
            <a:off x="8252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28" name="Oval 27"/>
          <p:cNvSpPr/>
          <p:nvPr/>
        </p:nvSpPr>
        <p:spPr>
          <a:xfrm>
            <a:off x="9014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29" name="Oval 28"/>
          <p:cNvSpPr/>
          <p:nvPr/>
        </p:nvSpPr>
        <p:spPr>
          <a:xfrm>
            <a:off x="78710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30" name="Straight Connector 29"/>
          <p:cNvCxnSpPr>
            <a:stCxn id="22" idx="3"/>
            <a:endCxn id="23" idx="7"/>
          </p:cNvCxnSpPr>
          <p:nvPr/>
        </p:nvCxnSpPr>
        <p:spPr>
          <a:xfrm flipH="1">
            <a:off x="75866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23" idx="3"/>
            <a:endCxn id="25" idx="0"/>
          </p:cNvCxnSpPr>
          <p:nvPr/>
        </p:nvCxnSpPr>
        <p:spPr>
          <a:xfrm flipH="1">
            <a:off x="69947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2" name="Straight Connector 31"/>
          <p:cNvCxnSpPr>
            <a:stCxn id="24" idx="3"/>
            <a:endCxn id="27" idx="0"/>
          </p:cNvCxnSpPr>
          <p:nvPr/>
        </p:nvCxnSpPr>
        <p:spPr>
          <a:xfrm flipH="1">
            <a:off x="84425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3" name="Straight Connector 32"/>
          <p:cNvCxnSpPr>
            <a:stCxn id="24" idx="5"/>
            <a:endCxn id="28" idx="0"/>
          </p:cNvCxnSpPr>
          <p:nvPr/>
        </p:nvCxnSpPr>
        <p:spPr>
          <a:xfrm>
            <a:off x="88820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25" idx="4"/>
            <a:endCxn id="29" idx="2"/>
          </p:cNvCxnSpPr>
          <p:nvPr/>
        </p:nvCxnSpPr>
        <p:spPr>
          <a:xfrm>
            <a:off x="69947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5" name="Straight Connector 34"/>
          <p:cNvCxnSpPr>
            <a:stCxn id="26" idx="4"/>
            <a:endCxn id="29" idx="1"/>
          </p:cNvCxnSpPr>
          <p:nvPr/>
        </p:nvCxnSpPr>
        <p:spPr>
          <a:xfrm>
            <a:off x="78329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6" name="Straight Connector 35"/>
          <p:cNvCxnSpPr>
            <a:stCxn id="27" idx="4"/>
            <a:endCxn id="29" idx="7"/>
          </p:cNvCxnSpPr>
          <p:nvPr/>
        </p:nvCxnSpPr>
        <p:spPr>
          <a:xfrm flipH="1">
            <a:off x="81962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V="1">
            <a:off x="1066800" y="3845017"/>
            <a:ext cx="100584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308407" y="45642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39" name="Oval 38"/>
          <p:cNvSpPr/>
          <p:nvPr/>
        </p:nvSpPr>
        <p:spPr>
          <a:xfrm>
            <a:off x="1775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0" name="Oval 39"/>
          <p:cNvSpPr/>
          <p:nvPr/>
        </p:nvSpPr>
        <p:spPr>
          <a:xfrm>
            <a:off x="2918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41" name="Oval 40"/>
          <p:cNvSpPr/>
          <p:nvPr/>
        </p:nvSpPr>
        <p:spPr>
          <a:xfrm>
            <a:off x="23084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2" name="Oval 41"/>
          <p:cNvSpPr/>
          <p:nvPr/>
        </p:nvSpPr>
        <p:spPr>
          <a:xfrm>
            <a:off x="42134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43" name="Oval 42"/>
          <p:cNvSpPr/>
          <p:nvPr/>
        </p:nvSpPr>
        <p:spPr>
          <a:xfrm>
            <a:off x="35276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44" name="Straight Connector 43"/>
          <p:cNvCxnSpPr>
            <a:stCxn id="38" idx="3"/>
            <a:endCxn id="39" idx="7"/>
          </p:cNvCxnSpPr>
          <p:nvPr/>
        </p:nvCxnSpPr>
        <p:spPr>
          <a:xfrm flipH="1">
            <a:off x="2100211" y="48895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a:stCxn id="38" idx="5"/>
            <a:endCxn id="40" idx="1"/>
          </p:cNvCxnSpPr>
          <p:nvPr/>
        </p:nvCxnSpPr>
        <p:spPr>
          <a:xfrm>
            <a:off x="2633611" y="4889500"/>
            <a:ext cx="3401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39" idx="5"/>
            <a:endCxn id="41" idx="2"/>
          </p:cNvCxnSpPr>
          <p:nvPr/>
        </p:nvCxnSpPr>
        <p:spPr>
          <a:xfrm>
            <a:off x="2100211" y="54610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0" idx="3"/>
          </p:cNvCxnSpPr>
          <p:nvPr/>
        </p:nvCxnSpPr>
        <p:spPr>
          <a:xfrm flipV="1">
            <a:off x="2689407" y="5461000"/>
            <a:ext cx="2843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a:stCxn id="40" idx="6"/>
            <a:endCxn id="42" idx="2"/>
          </p:cNvCxnSpPr>
          <p:nvPr/>
        </p:nvCxnSpPr>
        <p:spPr>
          <a:xfrm>
            <a:off x="3299007" y="5326296"/>
            <a:ext cx="914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0" idx="5"/>
            <a:endCxn id="43" idx="1"/>
          </p:cNvCxnSpPr>
          <p:nvPr/>
        </p:nvCxnSpPr>
        <p:spPr>
          <a:xfrm>
            <a:off x="3243211" y="54610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a:stCxn id="42" idx="3"/>
            <a:endCxn id="43" idx="6"/>
          </p:cNvCxnSpPr>
          <p:nvPr/>
        </p:nvCxnSpPr>
        <p:spPr>
          <a:xfrm flipH="1">
            <a:off x="3908607" y="54610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51" name="Oval 50"/>
          <p:cNvSpPr/>
          <p:nvPr/>
        </p:nvSpPr>
        <p:spPr>
          <a:xfrm>
            <a:off x="7337607" y="44118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2" name="Oval 51"/>
          <p:cNvSpPr/>
          <p:nvPr/>
        </p:nvSpPr>
        <p:spPr>
          <a:xfrm>
            <a:off x="6804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947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54" name="Oval 53"/>
          <p:cNvSpPr/>
          <p:nvPr/>
        </p:nvSpPr>
        <p:spPr>
          <a:xfrm>
            <a:off x="73376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92426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56" name="Oval 55"/>
          <p:cNvSpPr/>
          <p:nvPr/>
        </p:nvSpPr>
        <p:spPr>
          <a:xfrm>
            <a:off x="85568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57" name="Straight Connector 56"/>
          <p:cNvCxnSpPr>
            <a:stCxn id="51" idx="3"/>
            <a:endCxn id="52" idx="7"/>
          </p:cNvCxnSpPr>
          <p:nvPr/>
        </p:nvCxnSpPr>
        <p:spPr>
          <a:xfrm flipH="1">
            <a:off x="7129411" y="47371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5"/>
            <a:endCxn id="54" idx="2"/>
          </p:cNvCxnSpPr>
          <p:nvPr/>
        </p:nvCxnSpPr>
        <p:spPr>
          <a:xfrm>
            <a:off x="7129411" y="53086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54" idx="7"/>
            <a:endCxn id="53" idx="3"/>
          </p:cNvCxnSpPr>
          <p:nvPr/>
        </p:nvCxnSpPr>
        <p:spPr>
          <a:xfrm flipV="1">
            <a:off x="76628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53" idx="5"/>
            <a:endCxn id="56" idx="1"/>
          </p:cNvCxnSpPr>
          <p:nvPr/>
        </p:nvCxnSpPr>
        <p:spPr>
          <a:xfrm>
            <a:off x="82724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a:stCxn id="55" idx="3"/>
            <a:endCxn id="56" idx="6"/>
          </p:cNvCxnSpPr>
          <p:nvPr/>
        </p:nvCxnSpPr>
        <p:spPr>
          <a:xfrm flipH="1">
            <a:off x="8937807" y="53086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1165407" y="999795"/>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3" name="TextBox 62"/>
          <p:cNvSpPr txBox="1"/>
          <p:nvPr/>
        </p:nvSpPr>
        <p:spPr>
          <a:xfrm>
            <a:off x="1165407" y="3983896"/>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4" name="Rectangle 63"/>
          <p:cNvSpPr/>
          <p:nvPr/>
        </p:nvSpPr>
        <p:spPr>
          <a:xfrm>
            <a:off x="4660154" y="1030572"/>
            <a:ext cx="1712264" cy="400110"/>
          </a:xfrm>
          <a:prstGeom prst="rect">
            <a:avLst/>
          </a:prstGeom>
          <a:solidFill>
            <a:schemeClr val="accent6">
              <a:lumMod val="20000"/>
              <a:lumOff val="80000"/>
            </a:schemeClr>
          </a:solidFill>
        </p:spPr>
        <p:txBody>
          <a:bodyPr wrap="none">
            <a:spAutoFit/>
          </a:bodyPr>
          <a:lstStyle/>
          <a:p>
            <a:r>
              <a:rPr lang="en-US" sz="2000" dirty="0"/>
              <a:t>S</a:t>
            </a:r>
            <a:r>
              <a:rPr lang="en-US" sz="2000" dirty="0" smtClean="0"/>
              <a:t>panning Tree </a:t>
            </a:r>
            <a:endParaRPr lang="en-US" sz="2000" dirty="0"/>
          </a:p>
        </p:txBody>
      </p:sp>
      <p:sp>
        <p:nvSpPr>
          <p:cNvPr id="65" name="Rectangle 64"/>
          <p:cNvSpPr/>
          <p:nvPr/>
        </p:nvSpPr>
        <p:spPr>
          <a:xfrm>
            <a:off x="4583954" y="4014714"/>
            <a:ext cx="1712264" cy="400110"/>
          </a:xfrm>
          <a:prstGeom prst="rect">
            <a:avLst/>
          </a:prstGeom>
          <a:solidFill>
            <a:schemeClr val="accent6">
              <a:lumMod val="20000"/>
              <a:lumOff val="80000"/>
            </a:schemeClr>
          </a:solidFill>
        </p:spPr>
        <p:txBody>
          <a:bodyPr wrap="none">
            <a:spAutoFit/>
          </a:bodyPr>
          <a:lstStyle/>
          <a:p>
            <a:r>
              <a:rPr lang="en-US" sz="2000" dirty="0" smtClean="0"/>
              <a:t>Spanning </a:t>
            </a:r>
            <a:r>
              <a:rPr lang="en-US" sz="2000" dirty="0"/>
              <a:t>T</a:t>
            </a:r>
            <a:r>
              <a:rPr lang="en-US" sz="2000" dirty="0" smtClean="0"/>
              <a:t>ree </a:t>
            </a:r>
            <a:endParaRPr lang="en-US" sz="2000" dirty="0"/>
          </a:p>
        </p:txBody>
      </p:sp>
      <p:cxnSp>
        <p:nvCxnSpPr>
          <p:cNvPr id="66" name="Elbow Connector 65"/>
          <p:cNvCxnSpPr>
            <a:stCxn id="64" idx="2"/>
          </p:cNvCxnSpPr>
          <p:nvPr/>
        </p:nvCxnSpPr>
        <p:spPr>
          <a:xfrm rot="16200000" flipH="1">
            <a:off x="5315017" y="1631951"/>
            <a:ext cx="1212850" cy="810312"/>
          </a:xfrm>
          <a:prstGeom prst="bentConnector3">
            <a:avLst>
              <a:gd name="adj1" fmla="val 100637"/>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Left Brace 66"/>
          <p:cNvSpPr/>
          <p:nvPr/>
        </p:nvSpPr>
        <p:spPr>
          <a:xfrm>
            <a:off x="6270807" y="1615052"/>
            <a:ext cx="381000" cy="2077804"/>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AD1457"/>
              </a:solidFill>
            </a:endParaRPr>
          </a:p>
        </p:txBody>
      </p:sp>
      <p:cxnSp>
        <p:nvCxnSpPr>
          <p:cNvPr id="68" name="Elbow Connector 67"/>
          <p:cNvCxnSpPr>
            <a:stCxn id="65" idx="2"/>
            <a:endCxn id="69" idx="1"/>
          </p:cNvCxnSpPr>
          <p:nvPr/>
        </p:nvCxnSpPr>
        <p:spPr>
          <a:xfrm rot="16200000" flipH="1">
            <a:off x="5440702" y="4414207"/>
            <a:ext cx="924455" cy="925687"/>
          </a:xfrm>
          <a:prstGeom prst="bentConnector2">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9" name="Left Brace 68"/>
          <p:cNvSpPr/>
          <p:nvPr/>
        </p:nvSpPr>
        <p:spPr>
          <a:xfrm>
            <a:off x="6365773" y="4430158"/>
            <a:ext cx="381000" cy="1818242"/>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06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up)">
                                      <p:cBhvr>
                                        <p:cTn id="53" dur="500"/>
                                        <p:tgtEl>
                                          <p:spTgt spid="66"/>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left)">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0"/>
                            </p:stCondLst>
                            <p:childTnLst>
                              <p:par>
                                <p:cTn id="63" presetID="22" presetClass="entr" presetSubtype="2"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right)">
                                      <p:cBhvr>
                                        <p:cTn id="65" dur="500"/>
                                        <p:tgtEl>
                                          <p:spTgt spid="30"/>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par>
                          <p:cTn id="69" fill="hold">
                            <p:stCondLst>
                              <p:cond delay="500"/>
                            </p:stCondLst>
                            <p:childTnLst>
                              <p:par>
                                <p:cTn id="70" presetID="22" presetClass="entr" presetSubtype="2"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000"/>
                            </p:stCondLst>
                            <p:childTnLst>
                              <p:par>
                                <p:cTn id="77" presetID="22" presetClass="entr" presetSubtype="1"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childTnLst>
                          </p:cTn>
                        </p:par>
                        <p:par>
                          <p:cTn id="80" fill="hold">
                            <p:stCondLst>
                              <p:cond delay="1500"/>
                            </p:stCondLst>
                            <p:childTnLst>
                              <p:par>
                                <p:cTn id="81" presetID="1"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down)">
                                      <p:cBhvr>
                                        <p:cTn id="86" dur="500"/>
                                        <p:tgtEl>
                                          <p:spTgt spid="35"/>
                                        </p:tgtEl>
                                      </p:cBhvr>
                                    </p:animEffec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childTnLst>
                          </p:cTn>
                        </p:par>
                        <p:par>
                          <p:cTn id="97" fill="hold">
                            <p:stCondLst>
                              <p:cond delay="2500"/>
                            </p:stCondLst>
                            <p:childTnLst>
                              <p:par>
                                <p:cTn id="98" presetID="22" presetClass="entr" presetSubtype="4"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down)">
                                      <p:cBhvr>
                                        <p:cTn id="100" dur="500"/>
                                        <p:tgtEl>
                                          <p:spTgt spid="32"/>
                                        </p:tgtEl>
                                      </p:cBhvr>
                                    </p:animEffect>
                                  </p:childTnLst>
                                </p:cTn>
                              </p:par>
                            </p:childTnLst>
                          </p:cTn>
                        </p:par>
                        <p:par>
                          <p:cTn id="101" fill="hold">
                            <p:stCondLst>
                              <p:cond delay="3000"/>
                            </p:stCondLst>
                            <p:childTnLst>
                              <p:par>
                                <p:cTn id="102" presetID="1"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childTnLst>
                                </p:cTn>
                              </p:par>
                            </p:childTnLst>
                          </p:cTn>
                        </p:par>
                        <p:par>
                          <p:cTn id="104" fill="hold">
                            <p:stCondLst>
                              <p:cond delay="3000"/>
                            </p:stCondLst>
                            <p:childTnLst>
                              <p:par>
                                <p:cTn id="105" presetID="22" presetClass="entr" presetSubtype="1"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up)">
                                      <p:cBhvr>
                                        <p:cTn id="107" dur="500"/>
                                        <p:tgtEl>
                                          <p:spTgt spid="33"/>
                                        </p:tgtEl>
                                      </p:cBhvr>
                                    </p:animEffect>
                                  </p:childTnLst>
                                </p:cTn>
                              </p:par>
                            </p:childTnLst>
                          </p:cTn>
                        </p:par>
                        <p:par>
                          <p:cTn id="108" fill="hold">
                            <p:stCondLst>
                              <p:cond delay="3500"/>
                            </p:stCondLst>
                            <p:childTnLst>
                              <p:par>
                                <p:cTn id="109" presetID="1" presetClass="entr" presetSubtype="0"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childTnLst>
                          </p:cTn>
                        </p:par>
                        <p:par>
                          <p:cTn id="111" fill="hold">
                            <p:stCondLst>
                              <p:cond delay="3500"/>
                            </p:stCondLst>
                            <p:childTnLst>
                              <p:par>
                                <p:cTn id="112" presetID="22" presetClass="entr" presetSubtype="8"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500"/>
                                        <p:tgtEl>
                                          <p:spTgt spid="65"/>
                                        </p:tgtEl>
                                      </p:cBhvr>
                                    </p:animEffect>
                                  </p:childTnLst>
                                </p:cTn>
                              </p:par>
                            </p:childTnLst>
                          </p:cTn>
                        </p:par>
                        <p:par>
                          <p:cTn id="152" fill="hold">
                            <p:stCondLst>
                              <p:cond delay="500"/>
                            </p:stCondLst>
                            <p:childTnLst>
                              <p:par>
                                <p:cTn id="153" presetID="22" presetClass="entr" presetSubtype="1" fill="hold" nodeType="after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up)">
                                      <p:cBhvr>
                                        <p:cTn id="155" dur="500"/>
                                        <p:tgtEl>
                                          <p:spTgt spid="68"/>
                                        </p:tgtEl>
                                      </p:cBhvr>
                                    </p:animEffect>
                                  </p:childTnLst>
                                </p:cTn>
                              </p:par>
                            </p:childTnLst>
                          </p:cTn>
                        </p:par>
                        <p:par>
                          <p:cTn id="156" fill="hold">
                            <p:stCondLst>
                              <p:cond delay="1000"/>
                            </p:stCondLst>
                            <p:childTnLst>
                              <p:par>
                                <p:cTn id="157" presetID="22" presetClass="entr" presetSubtype="8" fill="hold" grpId="0"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wipe(left)">
                                      <p:cBhvr>
                                        <p:cTn id="159" dur="500"/>
                                        <p:tgtEl>
                                          <p:spTgt spid="69"/>
                                        </p:tgtEl>
                                      </p:cBhvr>
                                    </p:animEffect>
                                  </p:childTnLst>
                                </p:cTn>
                              </p:par>
                            </p:childTnLst>
                          </p:cTn>
                        </p:par>
                        <p:par>
                          <p:cTn id="160" fill="hold">
                            <p:stCondLst>
                              <p:cond delay="1500"/>
                            </p:stCondLst>
                            <p:childTnLst>
                              <p:par>
                                <p:cTn id="161" presetID="1" presetClass="entr" presetSubtype="0" fill="hold" grpId="0" nodeType="after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childTnLst>
                          </p:cTn>
                        </p:par>
                        <p:par>
                          <p:cTn id="163" fill="hold">
                            <p:stCondLst>
                              <p:cond delay="1500"/>
                            </p:stCondLst>
                            <p:childTnLst>
                              <p:par>
                                <p:cTn id="164" presetID="22" presetClass="entr" presetSubtype="1" fill="hold" nodeType="after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wipe(up)">
                                      <p:cBhvr>
                                        <p:cTn id="166" dur="500"/>
                                        <p:tgtEl>
                                          <p:spTgt spid="57"/>
                                        </p:tgtEl>
                                      </p:cBhvr>
                                    </p:animEffect>
                                  </p:childTnLst>
                                </p:cTn>
                              </p:par>
                            </p:childTnLst>
                          </p:cTn>
                        </p:par>
                        <p:par>
                          <p:cTn id="167" fill="hold">
                            <p:stCondLst>
                              <p:cond delay="2000"/>
                            </p:stCondLst>
                            <p:childTnLst>
                              <p:par>
                                <p:cTn id="168" presetID="1" presetClass="entr" presetSubtype="0" fill="hold" grpId="0" nodeType="afterEffect">
                                  <p:stCondLst>
                                    <p:cond delay="0"/>
                                  </p:stCondLst>
                                  <p:childTnLst>
                                    <p:set>
                                      <p:cBhvr>
                                        <p:cTn id="169" dur="1" fill="hold">
                                          <p:stCondLst>
                                            <p:cond delay="0"/>
                                          </p:stCondLst>
                                        </p:cTn>
                                        <p:tgtEl>
                                          <p:spTgt spid="52"/>
                                        </p:tgtEl>
                                        <p:attrNameLst>
                                          <p:attrName>style.visibility</p:attrName>
                                        </p:attrNameLst>
                                      </p:cBhvr>
                                      <p:to>
                                        <p:strVal val="visible"/>
                                      </p:to>
                                    </p:set>
                                  </p:childTnLst>
                                </p:cTn>
                              </p:par>
                            </p:childTnLst>
                          </p:cTn>
                        </p:par>
                        <p:par>
                          <p:cTn id="170" fill="hold">
                            <p:stCondLst>
                              <p:cond delay="2000"/>
                            </p:stCondLst>
                            <p:childTnLst>
                              <p:par>
                                <p:cTn id="171" presetID="22" presetClass="entr" presetSubtype="1" fill="hold" nodeType="after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wipe(up)">
                                      <p:cBhvr>
                                        <p:cTn id="173" dur="500"/>
                                        <p:tgtEl>
                                          <p:spTgt spid="58"/>
                                        </p:tgtEl>
                                      </p:cBhvr>
                                    </p:animEffect>
                                  </p:childTnLst>
                                </p:cTn>
                              </p:par>
                            </p:childTnLst>
                          </p:cTn>
                        </p:par>
                        <p:par>
                          <p:cTn id="174" fill="hold">
                            <p:stCondLst>
                              <p:cond delay="2500"/>
                            </p:stCondLst>
                            <p:childTnLst>
                              <p:par>
                                <p:cTn id="175" presetID="1" presetClass="entr" presetSubtype="0" fill="hold" grpId="0" nodeType="afterEffect">
                                  <p:stCondLst>
                                    <p:cond delay="0"/>
                                  </p:stCondLst>
                                  <p:childTnLst>
                                    <p:set>
                                      <p:cBhvr>
                                        <p:cTn id="176" dur="1" fill="hold">
                                          <p:stCondLst>
                                            <p:cond delay="0"/>
                                          </p:stCondLst>
                                        </p:cTn>
                                        <p:tgtEl>
                                          <p:spTgt spid="54"/>
                                        </p:tgtEl>
                                        <p:attrNameLst>
                                          <p:attrName>style.visibility</p:attrName>
                                        </p:attrNameLst>
                                      </p:cBhvr>
                                      <p:to>
                                        <p:strVal val="visible"/>
                                      </p:to>
                                    </p:set>
                                  </p:childTnLst>
                                </p:cTn>
                              </p:par>
                            </p:childTnLst>
                          </p:cTn>
                        </p:par>
                        <p:par>
                          <p:cTn id="177" fill="hold">
                            <p:stCondLst>
                              <p:cond delay="2500"/>
                            </p:stCondLst>
                            <p:childTnLst>
                              <p:par>
                                <p:cTn id="178" presetID="22" presetClass="entr" presetSubtype="4" fill="hold"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wipe(down)">
                                      <p:cBhvr>
                                        <p:cTn id="180" dur="500"/>
                                        <p:tgtEl>
                                          <p:spTgt spid="59"/>
                                        </p:tgtEl>
                                      </p:cBhvr>
                                    </p:animEffect>
                                  </p:childTnLst>
                                </p:cTn>
                              </p:par>
                            </p:childTnLst>
                          </p:cTn>
                        </p:par>
                        <p:par>
                          <p:cTn id="181" fill="hold">
                            <p:stCondLst>
                              <p:cond delay="3000"/>
                            </p:stCondLst>
                            <p:childTnLst>
                              <p:par>
                                <p:cTn id="182" presetID="1" presetClass="entr" presetSubtype="0" fill="hold" grpId="0" nodeType="afterEffect">
                                  <p:stCondLst>
                                    <p:cond delay="0"/>
                                  </p:stCondLst>
                                  <p:childTnLst>
                                    <p:set>
                                      <p:cBhvr>
                                        <p:cTn id="183" dur="1" fill="hold">
                                          <p:stCondLst>
                                            <p:cond delay="0"/>
                                          </p:stCondLst>
                                        </p:cTn>
                                        <p:tgtEl>
                                          <p:spTgt spid="53"/>
                                        </p:tgtEl>
                                        <p:attrNameLst>
                                          <p:attrName>style.visibility</p:attrName>
                                        </p:attrNameLst>
                                      </p:cBhvr>
                                      <p:to>
                                        <p:strVal val="visible"/>
                                      </p:to>
                                    </p:set>
                                  </p:childTnLst>
                                </p:cTn>
                              </p:par>
                            </p:childTnLst>
                          </p:cTn>
                        </p:par>
                        <p:par>
                          <p:cTn id="184" fill="hold">
                            <p:stCondLst>
                              <p:cond delay="3000"/>
                            </p:stCondLst>
                            <p:childTnLst>
                              <p:par>
                                <p:cTn id="185" presetID="22" presetClass="entr" presetSubtype="1" fill="hold" nodeType="afterEffect">
                                  <p:stCondLst>
                                    <p:cond delay="0"/>
                                  </p:stCondLst>
                                  <p:childTnLst>
                                    <p:set>
                                      <p:cBhvr>
                                        <p:cTn id="186" dur="1" fill="hold">
                                          <p:stCondLst>
                                            <p:cond delay="0"/>
                                          </p:stCondLst>
                                        </p:cTn>
                                        <p:tgtEl>
                                          <p:spTgt spid="60"/>
                                        </p:tgtEl>
                                        <p:attrNameLst>
                                          <p:attrName>style.visibility</p:attrName>
                                        </p:attrNameLst>
                                      </p:cBhvr>
                                      <p:to>
                                        <p:strVal val="visible"/>
                                      </p:to>
                                    </p:set>
                                    <p:animEffect transition="in" filter="wipe(up)">
                                      <p:cBhvr>
                                        <p:cTn id="187" dur="500"/>
                                        <p:tgtEl>
                                          <p:spTgt spid="60"/>
                                        </p:tgtEl>
                                      </p:cBhvr>
                                    </p:animEffect>
                                  </p:childTnLst>
                                </p:cTn>
                              </p:par>
                            </p:childTnLst>
                          </p:cTn>
                        </p:par>
                        <p:par>
                          <p:cTn id="188" fill="hold">
                            <p:stCondLst>
                              <p:cond delay="3500"/>
                            </p:stCondLst>
                            <p:childTnLst>
                              <p:par>
                                <p:cTn id="189" presetID="1" presetClass="entr" presetSubtype="0" fill="hold" grpId="0" nodeType="afterEffect">
                                  <p:stCondLst>
                                    <p:cond delay="0"/>
                                  </p:stCondLst>
                                  <p:childTnLst>
                                    <p:set>
                                      <p:cBhvr>
                                        <p:cTn id="190" dur="1" fill="hold">
                                          <p:stCondLst>
                                            <p:cond delay="0"/>
                                          </p:stCondLst>
                                        </p:cTn>
                                        <p:tgtEl>
                                          <p:spTgt spid="56"/>
                                        </p:tgtEl>
                                        <p:attrNameLst>
                                          <p:attrName>style.visibility</p:attrName>
                                        </p:attrNameLst>
                                      </p:cBhvr>
                                      <p:to>
                                        <p:strVal val="visible"/>
                                      </p:to>
                                    </p:set>
                                  </p:childTnLst>
                                </p:cTn>
                              </p:par>
                            </p:childTnLst>
                          </p:cTn>
                        </p:par>
                        <p:par>
                          <p:cTn id="191" fill="hold">
                            <p:stCondLst>
                              <p:cond delay="3500"/>
                            </p:stCondLst>
                            <p:childTnLst>
                              <p:par>
                                <p:cTn id="192" presetID="22" presetClass="entr" presetSubtype="4" fill="hold" nodeType="after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wipe(down)">
                                      <p:cBhvr>
                                        <p:cTn id="194" dur="500"/>
                                        <p:tgtEl>
                                          <p:spTgt spid="61"/>
                                        </p:tgtEl>
                                      </p:cBhvr>
                                    </p:animEffect>
                                  </p:childTnLst>
                                </p:cTn>
                              </p:par>
                            </p:childTnLst>
                          </p:cTn>
                        </p:par>
                        <p:par>
                          <p:cTn id="195" fill="hold">
                            <p:stCondLst>
                              <p:cond delay="4000"/>
                            </p:stCondLst>
                            <p:childTnLst>
                              <p:par>
                                <p:cTn id="196" presetID="1" presetClass="entr" presetSubtype="0" fill="hold" grpId="0" nodeType="afterEffect">
                                  <p:stCondLst>
                                    <p:cond delay="0"/>
                                  </p:stCondLst>
                                  <p:childTnLst>
                                    <p:set>
                                      <p:cBhvr>
                                        <p:cTn id="19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2" grpId="0" animBg="1"/>
      <p:bldP spid="23" grpId="0" animBg="1"/>
      <p:bldP spid="24" grpId="0" animBg="1"/>
      <p:bldP spid="25" grpId="0" animBg="1"/>
      <p:bldP spid="26" grpId="0" animBg="1"/>
      <p:bldP spid="27" grpId="0" animBg="1"/>
      <p:bldP spid="28" grpId="0" animBg="1"/>
      <p:bldP spid="29" grpId="0" animBg="1"/>
      <p:bldP spid="38" grpId="0" animBg="1"/>
      <p:bldP spid="39" grpId="0" animBg="1"/>
      <p:bldP spid="40" grpId="0" animBg="1"/>
      <p:bldP spid="41" grpId="0" animBg="1"/>
      <p:bldP spid="42" grpId="0" animBg="1"/>
      <p:bldP spid="43" grpId="0" animBg="1"/>
      <p:bldP spid="51" grpId="0" animBg="1"/>
      <p:bldP spid="52" grpId="0" animBg="1"/>
      <p:bldP spid="53" grpId="0" animBg="1"/>
      <p:bldP spid="54" grpId="0" animBg="1"/>
      <p:bldP spid="55" grpId="0" animBg="1"/>
      <p:bldP spid="56" grpId="0" animBg="1"/>
      <p:bldP spid="62" grpId="0" animBg="1"/>
      <p:bldP spid="63" grpId="0" animBg="1"/>
      <p:bldP spid="64" grpId="0" animBg="1"/>
      <p:bldP spid="65" grpId="0" animBg="1"/>
      <p:bldP spid="67"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t>
            </a:r>
            <a:r>
              <a:rPr lang="en-US" dirty="0"/>
              <a:t>Algorithm </a:t>
            </a:r>
            <a:r>
              <a:rPr lang="en-US" dirty="0" smtClean="0"/>
              <a:t>for </a:t>
            </a:r>
            <a:r>
              <a:rPr lang="en-US" dirty="0"/>
              <a:t>MST </a:t>
            </a:r>
            <a:r>
              <a:rPr lang="en-US" dirty="0" smtClean="0"/>
              <a:t>– Example 1</a:t>
            </a:r>
            <a:endParaRPr lang="en-US" dirty="0"/>
          </a:p>
        </p:txBody>
      </p:sp>
      <p:sp>
        <p:nvSpPr>
          <p:cNvPr id="4" name="Oval 3"/>
          <p:cNvSpPr/>
          <p:nvPr/>
        </p:nvSpPr>
        <p:spPr>
          <a:xfrm>
            <a:off x="155985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569257"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6" name="Oval 5"/>
          <p:cNvSpPr/>
          <p:nvPr/>
        </p:nvSpPr>
        <p:spPr>
          <a:xfrm>
            <a:off x="1102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7" name="Oval 6"/>
          <p:cNvSpPr/>
          <p:nvPr/>
        </p:nvSpPr>
        <p:spPr>
          <a:xfrm>
            <a:off x="2245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26657" y="1828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9" name="Straight Connector 8"/>
          <p:cNvCxnSpPr>
            <a:stCxn id="4" idx="2"/>
            <a:endCxn id="5" idx="0"/>
          </p:cNvCxnSpPr>
          <p:nvPr/>
        </p:nvCxnSpPr>
        <p:spPr>
          <a:xfrm flipH="1">
            <a:off x="759757" y="1181100"/>
            <a:ext cx="80010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5" idx="3"/>
            <a:endCxn id="6" idx="2"/>
          </p:cNvCxnSpPr>
          <p:nvPr/>
        </p:nvCxnSpPr>
        <p:spPr>
          <a:xfrm>
            <a:off x="625053" y="2230204"/>
            <a:ext cx="477604" cy="1084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6" idx="5"/>
            <a:endCxn id="7" idx="3"/>
          </p:cNvCxnSpPr>
          <p:nvPr/>
        </p:nvCxnSpPr>
        <p:spPr>
          <a:xfrm>
            <a:off x="1427861" y="34494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4" idx="6"/>
            <a:endCxn id="8" idx="0"/>
          </p:cNvCxnSpPr>
          <p:nvPr/>
        </p:nvCxnSpPr>
        <p:spPr>
          <a:xfrm>
            <a:off x="1940857" y="1181100"/>
            <a:ext cx="876300" cy="6477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8" idx="5"/>
            <a:endCxn id="7" idx="6"/>
          </p:cNvCxnSpPr>
          <p:nvPr/>
        </p:nvCxnSpPr>
        <p:spPr>
          <a:xfrm flipH="1">
            <a:off x="2626657" y="2154004"/>
            <a:ext cx="325204"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4" idx="3"/>
            <a:endCxn id="6" idx="0"/>
          </p:cNvCxnSpPr>
          <p:nvPr/>
        </p:nvCxnSpPr>
        <p:spPr>
          <a:xfrm flipH="1">
            <a:off x="1293157" y="1315804"/>
            <a:ext cx="3224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4" idx="5"/>
            <a:endCxn id="7" idx="0"/>
          </p:cNvCxnSpPr>
          <p:nvPr/>
        </p:nvCxnSpPr>
        <p:spPr>
          <a:xfrm>
            <a:off x="1885061" y="1315804"/>
            <a:ext cx="5510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6"/>
            <a:endCxn id="8" idx="3"/>
          </p:cNvCxnSpPr>
          <p:nvPr/>
        </p:nvCxnSpPr>
        <p:spPr>
          <a:xfrm flipV="1">
            <a:off x="1483657" y="2154004"/>
            <a:ext cx="1198796"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5" idx="6"/>
            <a:endCxn id="8" idx="2"/>
          </p:cNvCxnSpPr>
          <p:nvPr/>
        </p:nvCxnSpPr>
        <p:spPr>
          <a:xfrm flipV="1">
            <a:off x="950257" y="2019300"/>
            <a:ext cx="1676400" cy="76200"/>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908291" y="1246573"/>
            <a:ext cx="301686" cy="369332"/>
          </a:xfrm>
          <a:prstGeom prst="rect">
            <a:avLst/>
          </a:prstGeom>
          <a:noFill/>
        </p:spPr>
        <p:txBody>
          <a:bodyPr wrap="none" rtlCol="0">
            <a:spAutoFit/>
          </a:bodyPr>
          <a:lstStyle/>
          <a:p>
            <a:pPr algn="ctr"/>
            <a:r>
              <a:rPr lang="en-IN" b="1" dirty="0" smtClean="0"/>
              <a:t>4</a:t>
            </a:r>
            <a:endParaRPr lang="en-US" b="1" dirty="0"/>
          </a:p>
        </p:txBody>
      </p:sp>
      <p:sp>
        <p:nvSpPr>
          <p:cNvPr id="19" name="TextBox 18"/>
          <p:cNvSpPr txBox="1"/>
          <p:nvPr/>
        </p:nvSpPr>
        <p:spPr>
          <a:xfrm>
            <a:off x="625053" y="2667000"/>
            <a:ext cx="301686" cy="369332"/>
          </a:xfrm>
          <a:prstGeom prst="rect">
            <a:avLst/>
          </a:prstGeom>
          <a:noFill/>
        </p:spPr>
        <p:txBody>
          <a:bodyPr wrap="none" rtlCol="0">
            <a:spAutoFit/>
          </a:bodyPr>
          <a:lstStyle/>
          <a:p>
            <a:pPr algn="ctr"/>
            <a:r>
              <a:rPr lang="en-IN" b="1" dirty="0" smtClean="0"/>
              <a:t>2</a:t>
            </a:r>
            <a:endParaRPr lang="en-US" b="1" dirty="0"/>
          </a:p>
        </p:txBody>
      </p:sp>
      <p:sp>
        <p:nvSpPr>
          <p:cNvPr id="20" name="TextBox 19"/>
          <p:cNvSpPr txBox="1"/>
          <p:nvPr/>
        </p:nvSpPr>
        <p:spPr>
          <a:xfrm>
            <a:off x="2801018" y="2574324"/>
            <a:ext cx="301686" cy="369332"/>
          </a:xfrm>
          <a:prstGeom prst="rect">
            <a:avLst/>
          </a:prstGeom>
          <a:noFill/>
        </p:spPr>
        <p:txBody>
          <a:bodyPr wrap="none" rtlCol="0">
            <a:spAutoFit/>
          </a:bodyPr>
          <a:lstStyle/>
          <a:p>
            <a:pPr algn="ctr"/>
            <a:r>
              <a:rPr lang="en-IN" b="1" dirty="0" smtClean="0"/>
              <a:t>7</a:t>
            </a:r>
            <a:endParaRPr lang="en-US" b="1" dirty="0"/>
          </a:p>
        </p:txBody>
      </p:sp>
      <p:sp>
        <p:nvSpPr>
          <p:cNvPr id="21" name="TextBox 20"/>
          <p:cNvSpPr txBox="1"/>
          <p:nvPr/>
        </p:nvSpPr>
        <p:spPr>
          <a:xfrm>
            <a:off x="2344584" y="1204780"/>
            <a:ext cx="301686" cy="369332"/>
          </a:xfrm>
          <a:prstGeom prst="rect">
            <a:avLst/>
          </a:prstGeom>
          <a:noFill/>
        </p:spPr>
        <p:txBody>
          <a:bodyPr wrap="none" rtlCol="0">
            <a:spAutoFit/>
          </a:bodyPr>
          <a:lstStyle/>
          <a:p>
            <a:pPr algn="ctr"/>
            <a:r>
              <a:rPr lang="en-IN" b="1" dirty="0" smtClean="0"/>
              <a:t>5</a:t>
            </a:r>
            <a:endParaRPr lang="en-US" b="1" dirty="0"/>
          </a:p>
        </p:txBody>
      </p:sp>
      <p:sp>
        <p:nvSpPr>
          <p:cNvPr id="22" name="TextBox 21"/>
          <p:cNvSpPr txBox="1"/>
          <p:nvPr/>
        </p:nvSpPr>
        <p:spPr>
          <a:xfrm>
            <a:off x="1713814" y="1992868"/>
            <a:ext cx="301686" cy="369332"/>
          </a:xfrm>
          <a:prstGeom prst="rect">
            <a:avLst/>
          </a:prstGeom>
          <a:noFill/>
        </p:spPr>
        <p:txBody>
          <a:bodyPr wrap="none" rtlCol="0">
            <a:spAutoFit/>
          </a:bodyPr>
          <a:lstStyle/>
          <a:p>
            <a:pPr algn="ctr"/>
            <a:r>
              <a:rPr lang="en-IN" b="1" dirty="0" smtClean="0"/>
              <a:t>3</a:t>
            </a:r>
            <a:endParaRPr lang="en-US" b="1" dirty="0"/>
          </a:p>
        </p:txBody>
      </p:sp>
      <p:sp>
        <p:nvSpPr>
          <p:cNvPr id="23" name="TextBox 22"/>
          <p:cNvSpPr txBox="1"/>
          <p:nvPr/>
        </p:nvSpPr>
        <p:spPr>
          <a:xfrm>
            <a:off x="1286501" y="1504950"/>
            <a:ext cx="301686" cy="369332"/>
          </a:xfrm>
          <a:prstGeom prst="rect">
            <a:avLst/>
          </a:prstGeom>
          <a:noFill/>
        </p:spPr>
        <p:txBody>
          <a:bodyPr wrap="none" rtlCol="0">
            <a:spAutoFit/>
          </a:bodyPr>
          <a:lstStyle/>
          <a:p>
            <a:pPr algn="ctr"/>
            <a:r>
              <a:rPr lang="en-IN" b="1" dirty="0" smtClean="0"/>
              <a:t>6</a:t>
            </a:r>
            <a:endParaRPr lang="en-US" b="1" dirty="0"/>
          </a:p>
        </p:txBody>
      </p:sp>
      <p:sp>
        <p:nvSpPr>
          <p:cNvPr id="24" name="TextBox 23"/>
          <p:cNvSpPr txBox="1"/>
          <p:nvPr/>
        </p:nvSpPr>
        <p:spPr>
          <a:xfrm>
            <a:off x="1945528" y="1476461"/>
            <a:ext cx="301686" cy="369332"/>
          </a:xfrm>
          <a:prstGeom prst="rect">
            <a:avLst/>
          </a:prstGeom>
          <a:noFill/>
        </p:spPr>
        <p:txBody>
          <a:bodyPr wrap="none" rtlCol="0">
            <a:spAutoFit/>
          </a:bodyPr>
          <a:lstStyle/>
          <a:p>
            <a:pPr algn="ctr"/>
            <a:r>
              <a:rPr lang="en-IN" b="1" dirty="0" smtClean="0"/>
              <a:t>6</a:t>
            </a:r>
            <a:endParaRPr lang="en-US" b="1" dirty="0"/>
          </a:p>
        </p:txBody>
      </p:sp>
      <p:sp>
        <p:nvSpPr>
          <p:cNvPr id="25" name="TextBox 24"/>
          <p:cNvSpPr txBox="1"/>
          <p:nvPr/>
        </p:nvSpPr>
        <p:spPr>
          <a:xfrm>
            <a:off x="1750357" y="2549686"/>
            <a:ext cx="301686" cy="369332"/>
          </a:xfrm>
          <a:prstGeom prst="rect">
            <a:avLst/>
          </a:prstGeom>
          <a:noFill/>
        </p:spPr>
        <p:txBody>
          <a:bodyPr wrap="none" rtlCol="0">
            <a:spAutoFit/>
          </a:bodyPr>
          <a:lstStyle/>
          <a:p>
            <a:pPr algn="ctr"/>
            <a:r>
              <a:rPr lang="en-IN" b="1" dirty="0" smtClean="0"/>
              <a:t>5</a:t>
            </a:r>
            <a:endParaRPr lang="en-US" b="1" dirty="0"/>
          </a:p>
        </p:txBody>
      </p:sp>
      <p:sp>
        <p:nvSpPr>
          <p:cNvPr id="26" name="Rectangle 25"/>
          <p:cNvSpPr/>
          <p:nvPr/>
        </p:nvSpPr>
        <p:spPr>
          <a:xfrm>
            <a:off x="833973" y="4230469"/>
            <a:ext cx="1945084" cy="646331"/>
          </a:xfrm>
          <a:prstGeom prst="rect">
            <a:avLst/>
          </a:prstGeom>
        </p:spPr>
        <p:txBody>
          <a:bodyPr wrap="none">
            <a:spAutoFit/>
          </a:bodyPr>
          <a:lstStyle/>
          <a:p>
            <a:pPr algn="ctr"/>
            <a:r>
              <a:rPr lang="en-IN" b="1" dirty="0"/>
              <a:t>Step 1: </a:t>
            </a:r>
            <a:r>
              <a:rPr lang="en-IN" dirty="0"/>
              <a:t>Taking min </a:t>
            </a:r>
            <a:endParaRPr lang="en-IN" dirty="0" smtClean="0"/>
          </a:p>
          <a:p>
            <a:pPr algn="ctr"/>
            <a:r>
              <a:rPr lang="en-IN" dirty="0" smtClean="0"/>
              <a:t>edge </a:t>
            </a:r>
            <a:r>
              <a:rPr lang="en-IN" dirty="0"/>
              <a:t>(C,D)</a:t>
            </a:r>
            <a:endParaRPr lang="en-US" dirty="0"/>
          </a:p>
        </p:txBody>
      </p:sp>
      <p:sp>
        <p:nvSpPr>
          <p:cNvPr id="27" name="TextBox 26"/>
          <p:cNvSpPr txBox="1"/>
          <p:nvPr/>
        </p:nvSpPr>
        <p:spPr>
          <a:xfrm>
            <a:off x="1615653" y="3416319"/>
            <a:ext cx="301686" cy="369332"/>
          </a:xfrm>
          <a:prstGeom prst="rect">
            <a:avLst/>
          </a:prstGeom>
          <a:noFill/>
        </p:spPr>
        <p:txBody>
          <a:bodyPr wrap="none" rtlCol="0">
            <a:spAutoFit/>
          </a:bodyPr>
          <a:lstStyle/>
          <a:p>
            <a:pPr algn="ctr"/>
            <a:r>
              <a:rPr lang="en-IN" b="1" dirty="0" smtClean="0"/>
              <a:t>1</a:t>
            </a:r>
            <a:endParaRPr lang="en-US" b="1" dirty="0"/>
          </a:p>
        </p:txBody>
      </p:sp>
      <p:sp>
        <p:nvSpPr>
          <p:cNvPr id="28" name="Oval 27"/>
          <p:cNvSpPr/>
          <p:nvPr/>
        </p:nvSpPr>
        <p:spPr>
          <a:xfrm>
            <a:off x="950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29" name="Oval 28"/>
          <p:cNvSpPr/>
          <p:nvPr/>
        </p:nvSpPr>
        <p:spPr>
          <a:xfrm>
            <a:off x="2093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0" name="Straight Connector 29"/>
          <p:cNvCxnSpPr>
            <a:stCxn id="28" idx="5"/>
            <a:endCxn id="29" idx="3"/>
          </p:cNvCxnSpPr>
          <p:nvPr/>
        </p:nvCxnSpPr>
        <p:spPr>
          <a:xfrm>
            <a:off x="1275461" y="5430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1463253" y="5397519"/>
            <a:ext cx="301686" cy="369332"/>
          </a:xfrm>
          <a:prstGeom prst="rect">
            <a:avLst/>
          </a:prstGeom>
          <a:noFill/>
        </p:spPr>
        <p:txBody>
          <a:bodyPr wrap="none" rtlCol="0">
            <a:spAutoFit/>
          </a:bodyPr>
          <a:lstStyle/>
          <a:p>
            <a:pPr algn="ctr"/>
            <a:r>
              <a:rPr lang="en-IN" b="1" dirty="0" smtClean="0"/>
              <a:t>1</a:t>
            </a:r>
            <a:endParaRPr lang="en-US" b="1" dirty="0"/>
          </a:p>
        </p:txBody>
      </p:sp>
      <p:sp>
        <p:nvSpPr>
          <p:cNvPr id="32" name="Rectangle 31"/>
          <p:cNvSpPr/>
          <p:nvPr/>
        </p:nvSpPr>
        <p:spPr>
          <a:xfrm>
            <a:off x="3973331" y="1106269"/>
            <a:ext cx="2006126" cy="646331"/>
          </a:xfrm>
          <a:prstGeom prst="rect">
            <a:avLst/>
          </a:prstGeom>
        </p:spPr>
        <p:txBody>
          <a:bodyPr wrap="none">
            <a:spAutoFit/>
          </a:bodyPr>
          <a:lstStyle/>
          <a:p>
            <a:pPr algn="ctr"/>
            <a:r>
              <a:rPr lang="en-US" b="1" dirty="0"/>
              <a:t>Step 2:</a:t>
            </a:r>
            <a:r>
              <a:rPr lang="en-US" dirty="0"/>
              <a:t> Taking next </a:t>
            </a:r>
            <a:endParaRPr lang="en-US" dirty="0" smtClean="0"/>
          </a:p>
          <a:p>
            <a:pPr algn="ctr"/>
            <a:r>
              <a:rPr lang="en-US" dirty="0" smtClean="0"/>
              <a:t>min </a:t>
            </a:r>
            <a:r>
              <a:rPr lang="en-US" dirty="0"/>
              <a:t>edge (B,C)</a:t>
            </a:r>
          </a:p>
        </p:txBody>
      </p:sp>
      <p:sp>
        <p:nvSpPr>
          <p:cNvPr id="33" name="Oval 32"/>
          <p:cNvSpPr/>
          <p:nvPr/>
        </p:nvSpPr>
        <p:spPr>
          <a:xfrm>
            <a:off x="3866261"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34" name="Oval 33"/>
          <p:cNvSpPr/>
          <p:nvPr/>
        </p:nvSpPr>
        <p:spPr>
          <a:xfrm>
            <a:off x="4247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35" name="Oval 34"/>
          <p:cNvSpPr/>
          <p:nvPr/>
        </p:nvSpPr>
        <p:spPr>
          <a:xfrm>
            <a:off x="5390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6" name="Straight Connector 35"/>
          <p:cNvCxnSpPr>
            <a:stCxn id="33" idx="3"/>
            <a:endCxn id="34" idx="2"/>
          </p:cNvCxnSpPr>
          <p:nvPr/>
        </p:nvCxnSpPr>
        <p:spPr>
          <a:xfrm>
            <a:off x="3922057" y="2230204"/>
            <a:ext cx="325204" cy="779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a:stCxn id="34" idx="5"/>
            <a:endCxn id="35" idx="3"/>
          </p:cNvCxnSpPr>
          <p:nvPr/>
        </p:nvCxnSpPr>
        <p:spPr>
          <a:xfrm>
            <a:off x="4572465" y="3144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3769657" y="2526268"/>
            <a:ext cx="301686" cy="369332"/>
          </a:xfrm>
          <a:prstGeom prst="rect">
            <a:avLst/>
          </a:prstGeom>
          <a:noFill/>
        </p:spPr>
        <p:txBody>
          <a:bodyPr wrap="none" rtlCol="0">
            <a:spAutoFit/>
          </a:bodyPr>
          <a:lstStyle/>
          <a:p>
            <a:pPr algn="ctr"/>
            <a:r>
              <a:rPr lang="en-IN" b="1" dirty="0" smtClean="0"/>
              <a:t>2</a:t>
            </a:r>
            <a:endParaRPr lang="en-US" b="1" dirty="0"/>
          </a:p>
        </p:txBody>
      </p:sp>
      <p:sp>
        <p:nvSpPr>
          <p:cNvPr id="39" name="TextBox 38"/>
          <p:cNvSpPr txBox="1"/>
          <p:nvPr/>
        </p:nvSpPr>
        <p:spPr>
          <a:xfrm>
            <a:off x="4760257" y="3111519"/>
            <a:ext cx="301686" cy="369332"/>
          </a:xfrm>
          <a:prstGeom prst="rect">
            <a:avLst/>
          </a:prstGeom>
          <a:noFill/>
        </p:spPr>
        <p:txBody>
          <a:bodyPr wrap="none" rtlCol="0">
            <a:spAutoFit/>
          </a:bodyPr>
          <a:lstStyle/>
          <a:p>
            <a:pPr algn="ctr"/>
            <a:r>
              <a:rPr lang="en-IN" b="1" dirty="0" smtClean="0"/>
              <a:t>1</a:t>
            </a:r>
            <a:endParaRPr lang="en-US" b="1" dirty="0"/>
          </a:p>
        </p:txBody>
      </p:sp>
      <p:sp>
        <p:nvSpPr>
          <p:cNvPr id="40" name="Rectangle 39"/>
          <p:cNvSpPr/>
          <p:nvPr/>
        </p:nvSpPr>
        <p:spPr>
          <a:xfrm>
            <a:off x="3769657" y="3773269"/>
            <a:ext cx="2191520" cy="646331"/>
          </a:xfrm>
          <a:prstGeom prst="rect">
            <a:avLst/>
          </a:prstGeom>
        </p:spPr>
        <p:txBody>
          <a:bodyPr wrap="square">
            <a:spAutoFit/>
          </a:bodyPr>
          <a:lstStyle/>
          <a:p>
            <a:pPr algn="ctr"/>
            <a:r>
              <a:rPr lang="en-US" b="1" dirty="0"/>
              <a:t>Step 3:</a:t>
            </a:r>
            <a:r>
              <a:rPr lang="en-US" dirty="0"/>
              <a:t> Taking </a:t>
            </a:r>
            <a:r>
              <a:rPr lang="en-US" dirty="0" smtClean="0"/>
              <a:t>next</a:t>
            </a:r>
          </a:p>
          <a:p>
            <a:pPr algn="ctr"/>
            <a:r>
              <a:rPr lang="en-US" dirty="0" smtClean="0"/>
              <a:t> </a:t>
            </a:r>
            <a:r>
              <a:rPr lang="en-US" dirty="0"/>
              <a:t>min edge (B,E</a:t>
            </a:r>
            <a:r>
              <a:rPr lang="en-US" dirty="0" smtClean="0"/>
              <a:t>)</a:t>
            </a:r>
            <a:endParaRPr lang="en-US" dirty="0"/>
          </a:p>
        </p:txBody>
      </p:sp>
      <p:sp>
        <p:nvSpPr>
          <p:cNvPr id="41" name="Oval 40"/>
          <p:cNvSpPr/>
          <p:nvPr/>
        </p:nvSpPr>
        <p:spPr>
          <a:xfrm>
            <a:off x="3617257" y="4495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2" name="Oval 41"/>
          <p:cNvSpPr/>
          <p:nvPr/>
        </p:nvSpPr>
        <p:spPr>
          <a:xfrm>
            <a:off x="4150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43" name="Oval 42"/>
          <p:cNvSpPr/>
          <p:nvPr/>
        </p:nvSpPr>
        <p:spPr>
          <a:xfrm>
            <a:off x="5293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4" name="Oval 43"/>
          <p:cNvSpPr/>
          <p:nvPr/>
        </p:nvSpPr>
        <p:spPr>
          <a:xfrm>
            <a:off x="5674657" y="4494259"/>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45" name="Straight Connector 44"/>
          <p:cNvCxnSpPr>
            <a:stCxn id="41" idx="3"/>
            <a:endCxn id="42" idx="2"/>
          </p:cNvCxnSpPr>
          <p:nvPr/>
        </p:nvCxnSpPr>
        <p:spPr>
          <a:xfrm>
            <a:off x="3673053" y="4821004"/>
            <a:ext cx="477604" cy="703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42" idx="5"/>
            <a:endCxn id="43" idx="3"/>
          </p:cNvCxnSpPr>
          <p:nvPr/>
        </p:nvCxnSpPr>
        <p:spPr>
          <a:xfrm>
            <a:off x="4475861" y="56592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4" idx="2"/>
          </p:cNvCxnSpPr>
          <p:nvPr/>
        </p:nvCxnSpPr>
        <p:spPr>
          <a:xfrm flipV="1">
            <a:off x="3998257" y="4684759"/>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p:cNvSpPr txBox="1"/>
          <p:nvPr/>
        </p:nvSpPr>
        <p:spPr>
          <a:xfrm>
            <a:off x="3673053" y="5105400"/>
            <a:ext cx="301686" cy="369332"/>
          </a:xfrm>
          <a:prstGeom prst="rect">
            <a:avLst/>
          </a:prstGeom>
          <a:noFill/>
        </p:spPr>
        <p:txBody>
          <a:bodyPr wrap="none" rtlCol="0">
            <a:spAutoFit/>
          </a:bodyPr>
          <a:lstStyle/>
          <a:p>
            <a:pPr algn="ctr"/>
            <a:r>
              <a:rPr lang="en-IN" b="1" dirty="0" smtClean="0"/>
              <a:t>2</a:t>
            </a:r>
            <a:endParaRPr lang="en-US" b="1" dirty="0"/>
          </a:p>
        </p:txBody>
      </p:sp>
      <p:sp>
        <p:nvSpPr>
          <p:cNvPr id="49" name="TextBox 48"/>
          <p:cNvSpPr txBox="1"/>
          <p:nvPr/>
        </p:nvSpPr>
        <p:spPr>
          <a:xfrm>
            <a:off x="4684057" y="4736068"/>
            <a:ext cx="301686" cy="369332"/>
          </a:xfrm>
          <a:prstGeom prst="rect">
            <a:avLst/>
          </a:prstGeom>
          <a:noFill/>
        </p:spPr>
        <p:txBody>
          <a:bodyPr wrap="none" rtlCol="0">
            <a:spAutoFit/>
          </a:bodyPr>
          <a:lstStyle/>
          <a:p>
            <a:pPr algn="ctr"/>
            <a:r>
              <a:rPr lang="en-IN" b="1" dirty="0" smtClean="0"/>
              <a:t>3</a:t>
            </a:r>
            <a:endParaRPr lang="en-US" b="1" dirty="0"/>
          </a:p>
        </p:txBody>
      </p:sp>
      <p:sp>
        <p:nvSpPr>
          <p:cNvPr id="50" name="TextBox 49"/>
          <p:cNvSpPr txBox="1"/>
          <p:nvPr/>
        </p:nvSpPr>
        <p:spPr>
          <a:xfrm>
            <a:off x="4663653" y="5626119"/>
            <a:ext cx="301686" cy="369332"/>
          </a:xfrm>
          <a:prstGeom prst="rect">
            <a:avLst/>
          </a:prstGeom>
          <a:noFill/>
        </p:spPr>
        <p:txBody>
          <a:bodyPr wrap="none" rtlCol="0">
            <a:spAutoFit/>
          </a:bodyPr>
          <a:lstStyle/>
          <a:p>
            <a:pPr algn="ctr"/>
            <a:r>
              <a:rPr lang="en-IN" b="1" dirty="0" smtClean="0"/>
              <a:t>1</a:t>
            </a:r>
            <a:endParaRPr lang="en-US" b="1" dirty="0"/>
          </a:p>
        </p:txBody>
      </p:sp>
      <p:sp>
        <p:nvSpPr>
          <p:cNvPr id="51" name="Rectangle 50"/>
          <p:cNvSpPr/>
          <p:nvPr/>
        </p:nvSpPr>
        <p:spPr>
          <a:xfrm>
            <a:off x="6893857" y="1135297"/>
            <a:ext cx="2143496" cy="646331"/>
          </a:xfrm>
          <a:prstGeom prst="rect">
            <a:avLst/>
          </a:prstGeom>
        </p:spPr>
        <p:txBody>
          <a:bodyPr wrap="square">
            <a:spAutoFit/>
          </a:bodyPr>
          <a:lstStyle/>
          <a:p>
            <a:pPr algn="ctr"/>
            <a:r>
              <a:rPr lang="en-US" b="1" dirty="0"/>
              <a:t>Step 4:</a:t>
            </a:r>
            <a:r>
              <a:rPr lang="en-US" dirty="0"/>
              <a:t> Taking next </a:t>
            </a:r>
            <a:endParaRPr lang="en-US" dirty="0" smtClean="0"/>
          </a:p>
          <a:p>
            <a:pPr algn="ctr"/>
            <a:r>
              <a:rPr lang="en-US" dirty="0" smtClean="0"/>
              <a:t>min </a:t>
            </a:r>
            <a:r>
              <a:rPr lang="en-US" dirty="0"/>
              <a:t>edge (A,B</a:t>
            </a:r>
            <a:r>
              <a:rPr lang="en-US" dirty="0" smtClean="0"/>
              <a:t>)</a:t>
            </a:r>
            <a:endParaRPr lang="en-US" dirty="0"/>
          </a:p>
        </p:txBody>
      </p:sp>
      <p:sp>
        <p:nvSpPr>
          <p:cNvPr id="52" name="Oval 51"/>
          <p:cNvSpPr/>
          <p:nvPr/>
        </p:nvSpPr>
        <p:spPr>
          <a:xfrm>
            <a:off x="6911670" y="2954104"/>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427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54" name="Oval 53"/>
          <p:cNvSpPr/>
          <p:nvPr/>
        </p:nvSpPr>
        <p:spPr>
          <a:xfrm>
            <a:off x="8570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8969070" y="2952563"/>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56" name="Straight Connector 55"/>
          <p:cNvCxnSpPr>
            <a:stCxn id="52" idx="3"/>
            <a:endCxn id="53" idx="2"/>
          </p:cNvCxnSpPr>
          <p:nvPr/>
        </p:nvCxnSpPr>
        <p:spPr>
          <a:xfrm>
            <a:off x="6967466" y="3279308"/>
            <a:ext cx="459791" cy="97603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53" idx="5"/>
            <a:endCxn id="54" idx="3"/>
          </p:cNvCxnSpPr>
          <p:nvPr/>
        </p:nvCxnSpPr>
        <p:spPr>
          <a:xfrm>
            <a:off x="7752461" y="4390042"/>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6"/>
            <a:endCxn id="55" idx="2"/>
          </p:cNvCxnSpPr>
          <p:nvPr/>
        </p:nvCxnSpPr>
        <p:spPr>
          <a:xfrm flipV="1">
            <a:off x="7292670" y="3143063"/>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59" name="TextBox 58"/>
          <p:cNvSpPr txBox="1"/>
          <p:nvPr/>
        </p:nvSpPr>
        <p:spPr>
          <a:xfrm>
            <a:off x="6893857" y="3563704"/>
            <a:ext cx="301686" cy="369332"/>
          </a:xfrm>
          <a:prstGeom prst="rect">
            <a:avLst/>
          </a:prstGeom>
          <a:noFill/>
        </p:spPr>
        <p:txBody>
          <a:bodyPr wrap="none" rtlCol="0">
            <a:spAutoFit/>
          </a:bodyPr>
          <a:lstStyle/>
          <a:p>
            <a:pPr algn="ctr"/>
            <a:r>
              <a:rPr lang="en-IN" b="1" dirty="0" smtClean="0"/>
              <a:t>2</a:t>
            </a:r>
            <a:endParaRPr lang="en-US" b="1" dirty="0"/>
          </a:p>
        </p:txBody>
      </p:sp>
      <p:sp>
        <p:nvSpPr>
          <p:cNvPr id="60" name="TextBox 59"/>
          <p:cNvSpPr txBox="1"/>
          <p:nvPr/>
        </p:nvSpPr>
        <p:spPr>
          <a:xfrm>
            <a:off x="7978470" y="3194372"/>
            <a:ext cx="301686" cy="369332"/>
          </a:xfrm>
          <a:prstGeom prst="rect">
            <a:avLst/>
          </a:prstGeom>
          <a:noFill/>
        </p:spPr>
        <p:txBody>
          <a:bodyPr wrap="none" rtlCol="0">
            <a:spAutoFit/>
          </a:bodyPr>
          <a:lstStyle/>
          <a:p>
            <a:pPr algn="ctr"/>
            <a:r>
              <a:rPr lang="en-IN" b="1" dirty="0" smtClean="0"/>
              <a:t>3</a:t>
            </a:r>
            <a:endParaRPr lang="en-US" b="1" dirty="0"/>
          </a:p>
        </p:txBody>
      </p:sp>
      <p:sp>
        <p:nvSpPr>
          <p:cNvPr id="61" name="TextBox 60"/>
          <p:cNvSpPr txBox="1"/>
          <p:nvPr/>
        </p:nvSpPr>
        <p:spPr>
          <a:xfrm>
            <a:off x="8038414" y="4507468"/>
            <a:ext cx="301686" cy="369332"/>
          </a:xfrm>
          <a:prstGeom prst="rect">
            <a:avLst/>
          </a:prstGeom>
          <a:noFill/>
        </p:spPr>
        <p:txBody>
          <a:bodyPr wrap="none" rtlCol="0">
            <a:spAutoFit/>
          </a:bodyPr>
          <a:lstStyle/>
          <a:p>
            <a:pPr algn="ctr"/>
            <a:r>
              <a:rPr lang="en-IN" b="1" dirty="0" smtClean="0"/>
              <a:t>1</a:t>
            </a:r>
            <a:endParaRPr lang="en-US" b="1" dirty="0"/>
          </a:p>
        </p:txBody>
      </p:sp>
      <p:sp>
        <p:nvSpPr>
          <p:cNvPr id="62" name="Oval 61"/>
          <p:cNvSpPr/>
          <p:nvPr/>
        </p:nvSpPr>
        <p:spPr>
          <a:xfrm>
            <a:off x="7884457" y="1981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cxnSp>
        <p:nvCxnSpPr>
          <p:cNvPr id="63" name="Straight Connector 62"/>
          <p:cNvCxnSpPr>
            <a:stCxn id="62" idx="2"/>
            <a:endCxn id="52" idx="0"/>
          </p:cNvCxnSpPr>
          <p:nvPr/>
        </p:nvCxnSpPr>
        <p:spPr>
          <a:xfrm flipH="1">
            <a:off x="7102170" y="2171700"/>
            <a:ext cx="782287" cy="782404"/>
          </a:xfrm>
          <a:prstGeom prst="line">
            <a:avLst/>
          </a:prstGeom>
        </p:spPr>
        <p:style>
          <a:lnRef idx="2">
            <a:schemeClr val="accent2"/>
          </a:lnRef>
          <a:fillRef idx="0">
            <a:schemeClr val="accent2"/>
          </a:fillRef>
          <a:effectRef idx="1">
            <a:schemeClr val="accent2"/>
          </a:effectRef>
          <a:fontRef idx="minor">
            <a:schemeClr val="tx1"/>
          </a:fontRef>
        </p:style>
      </p:cxnSp>
      <p:sp>
        <p:nvSpPr>
          <p:cNvPr id="64" name="TextBox 63"/>
          <p:cNvSpPr txBox="1"/>
          <p:nvPr/>
        </p:nvSpPr>
        <p:spPr>
          <a:xfrm>
            <a:off x="7232891" y="2237173"/>
            <a:ext cx="301686" cy="369332"/>
          </a:xfrm>
          <a:prstGeom prst="rect">
            <a:avLst/>
          </a:prstGeom>
          <a:noFill/>
        </p:spPr>
        <p:txBody>
          <a:bodyPr wrap="none" rtlCol="0">
            <a:spAutoFit/>
          </a:bodyPr>
          <a:lstStyle/>
          <a:p>
            <a:pPr algn="ctr"/>
            <a:r>
              <a:rPr lang="en-IN" b="1" dirty="0" smtClean="0"/>
              <a:t>4</a:t>
            </a:r>
            <a:endParaRPr lang="en-US" b="1" dirty="0"/>
          </a:p>
        </p:txBody>
      </p:sp>
      <p:cxnSp>
        <p:nvCxnSpPr>
          <p:cNvPr id="65" name="Straight Connector 64"/>
          <p:cNvCxnSpPr/>
          <p:nvPr/>
        </p:nvCxnSpPr>
        <p:spPr>
          <a:xfrm>
            <a:off x="3312457" y="990600"/>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6360457" y="1002475"/>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557382" y="3963776"/>
            <a:ext cx="2743200"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3300582" y="3619500"/>
            <a:ext cx="3059875"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6380861" y="4920734"/>
            <a:ext cx="3103796"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sp>
        <p:nvSpPr>
          <p:cNvPr id="70" name="TextBox 69"/>
          <p:cNvSpPr txBox="1"/>
          <p:nvPr/>
        </p:nvSpPr>
        <p:spPr>
          <a:xfrm>
            <a:off x="6393958" y="4951926"/>
            <a:ext cx="2839687" cy="1446550"/>
          </a:xfrm>
          <a:prstGeom prst="rect">
            <a:avLst/>
          </a:prstGeom>
          <a:solidFill>
            <a:schemeClr val="bg1">
              <a:lumMod val="85000"/>
            </a:schemeClr>
          </a:solidFill>
        </p:spPr>
        <p:txBody>
          <a:bodyPr wrap="square" rtlCol="0">
            <a:spAutoFit/>
          </a:bodyPr>
          <a:lstStyle/>
          <a:p>
            <a:pPr algn="ctr"/>
            <a:r>
              <a:rPr lang="en-US" sz="2200" dirty="0" smtClean="0">
                <a:solidFill>
                  <a:srgbClr val="AD1457"/>
                </a:solidFill>
              </a:rPr>
              <a:t>So, </a:t>
            </a:r>
            <a:r>
              <a:rPr lang="en-US" sz="2200" dirty="0">
                <a:solidFill>
                  <a:srgbClr val="AD1457"/>
                </a:solidFill>
              </a:rPr>
              <a:t>we obtained </a:t>
            </a:r>
            <a:r>
              <a:rPr lang="en-US" sz="2200" dirty="0" smtClean="0">
                <a:solidFill>
                  <a:srgbClr val="AD1457"/>
                </a:solidFill>
              </a:rPr>
              <a:t>a minimum</a:t>
            </a:r>
            <a:endParaRPr lang="en-US" sz="2200" dirty="0">
              <a:solidFill>
                <a:srgbClr val="AD1457"/>
              </a:solidFill>
            </a:endParaRPr>
          </a:p>
          <a:p>
            <a:pPr algn="ctr"/>
            <a:r>
              <a:rPr lang="en-US" sz="2200" dirty="0">
                <a:solidFill>
                  <a:srgbClr val="AD1457"/>
                </a:solidFill>
              </a:rPr>
              <a:t>spanning tree of cost</a:t>
            </a:r>
            <a:r>
              <a:rPr lang="en-US" sz="2200" b="1" dirty="0">
                <a:solidFill>
                  <a:srgbClr val="AD1457"/>
                </a:solidFill>
              </a:rPr>
              <a:t>: </a:t>
            </a:r>
          </a:p>
          <a:p>
            <a:pPr algn="ctr"/>
            <a:r>
              <a:rPr lang="en-US" sz="2200" b="1" dirty="0">
                <a:solidFill>
                  <a:srgbClr val="AD1457"/>
                </a:solidFill>
              </a:rPr>
              <a:t>4 + 2 + 1 + 3 = 10</a:t>
            </a:r>
            <a:endParaRPr lang="en-US" sz="2200" dirty="0">
              <a:solidFill>
                <a:srgbClr val="AD1457"/>
              </a:solidFill>
            </a:endParaRPr>
          </a:p>
        </p:txBody>
      </p:sp>
    </p:spTree>
    <p:extLst>
      <p:ext uri="{BB962C8B-B14F-4D97-AF65-F5344CB8AC3E}">
        <p14:creationId xmlns:p14="http://schemas.microsoft.com/office/powerpoint/2010/main" val="16830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left)">
                                      <p:cBhvr>
                                        <p:cTn id="55" dur="5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wipe(left)">
                                      <p:cBhvr>
                                        <p:cTn id="106" dur="500"/>
                                        <p:tgtEl>
                                          <p:spTgt spid="68"/>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left)">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wipe(down)">
                                      <p:cBhvr>
                                        <p:cTn id="144" dur="500"/>
                                        <p:tgtEl>
                                          <p:spTgt spid="6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wipe(down)">
                                      <p:cBhvr>
                                        <p:cTn id="175" dur="500"/>
                                        <p:tgtEl>
                                          <p:spTgt spid="63"/>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6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64"/>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left)">
                                      <p:cBhvr>
                                        <p:cTn id="188" dur="500"/>
                                        <p:tgtEl>
                                          <p:spTgt spid="69"/>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70"/>
                                        </p:tgtEl>
                                        <p:attrNameLst>
                                          <p:attrName>style.visibility</p:attrName>
                                        </p:attrNameLst>
                                      </p:cBhvr>
                                      <p:to>
                                        <p:strVal val="visible"/>
                                      </p:to>
                                    </p:set>
                                    <p:animEffect transition="in" filter="fade">
                                      <p:cBhvr>
                                        <p:cTn id="19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p:bldP spid="19" grpId="0"/>
      <p:bldP spid="20" grpId="0"/>
      <p:bldP spid="21" grpId="0"/>
      <p:bldP spid="22" grpId="0"/>
      <p:bldP spid="23" grpId="0"/>
      <p:bldP spid="24" grpId="0"/>
      <p:bldP spid="25" grpId="0"/>
      <p:bldP spid="26" grpId="0"/>
      <p:bldP spid="27" grpId="0"/>
      <p:bldP spid="28" grpId="0" animBg="1"/>
      <p:bldP spid="29" grpId="0" animBg="1"/>
      <p:bldP spid="31" grpId="0"/>
      <p:bldP spid="32" grpId="0"/>
      <p:bldP spid="33" grpId="0" animBg="1"/>
      <p:bldP spid="34" grpId="0" animBg="1"/>
      <p:bldP spid="35" grpId="0" animBg="1"/>
      <p:bldP spid="38" grpId="0"/>
      <p:bldP spid="39" grpId="0"/>
      <p:bldP spid="40" grpId="0"/>
      <p:bldP spid="41" grpId="0" animBg="1"/>
      <p:bldP spid="42" grpId="0" animBg="1"/>
      <p:bldP spid="43" grpId="0" animBg="1"/>
      <p:bldP spid="44" grpId="0" animBg="1"/>
      <p:bldP spid="48" grpId="0"/>
      <p:bldP spid="49" grpId="0"/>
      <p:bldP spid="50" grpId="0"/>
      <p:bldP spid="51" grpId="0"/>
      <p:bldP spid="52" grpId="0" animBg="1"/>
      <p:bldP spid="53" grpId="0" animBg="1"/>
      <p:bldP spid="54" grpId="0" animBg="1"/>
      <p:bldP spid="55" grpId="0" animBg="1"/>
      <p:bldP spid="59" grpId="0"/>
      <p:bldP spid="60" grpId="0"/>
      <p:bldP spid="61" grpId="0"/>
      <p:bldP spid="62" grpId="0" animBg="1"/>
      <p:bldP spid="64" grpId="0"/>
      <p:bldP spid="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smtClean="0">
                <a:solidFill>
                  <a:schemeClr val="accent5"/>
                </a:solidFill>
              </a:rPr>
              <a:t>Sort the edges in increasing order of their 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586740246"/>
              </p:ext>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xmlns="" val="1582560717"/>
                    </a:ext>
                  </a:extLst>
                </a:gridCol>
                <a:gridCol w="1088046">
                  <a:extLst>
                    <a:ext uri="{9D8B030D-6E8A-4147-A177-3AD203B41FA5}">
                      <a16:colId xmlns:a16="http://schemas.microsoft.com/office/drawing/2014/main" xmlns="" val="511824500"/>
                    </a:ext>
                  </a:extLst>
                </a:gridCol>
                <a:gridCol w="598021">
                  <a:extLst>
                    <a:ext uri="{9D8B030D-6E8A-4147-A177-3AD203B41FA5}">
                      <a16:colId xmlns:a16="http://schemas.microsoft.com/office/drawing/2014/main" xmlns=""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71878199"/>
                  </a:ext>
                </a:extLst>
              </a:tr>
            </a:tbl>
          </a:graphicData>
        </a:graphic>
      </p:graphicFrame>
    </p:spTree>
    <p:extLst>
      <p:ext uri="{BB962C8B-B14F-4D97-AF65-F5344CB8AC3E}">
        <p14:creationId xmlns:p14="http://schemas.microsoft.com/office/powerpoint/2010/main" val="3507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up)">
                                      <p:cBhvr>
                                        <p:cTn id="11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Select the minimum weight edge but no cycle.</a:t>
            </a:r>
          </a:p>
        </p:txBody>
      </p:sp>
      <p:graphicFrame>
        <p:nvGraphicFramePr>
          <p:cNvPr id="39" name="Table 38"/>
          <p:cNvGraphicFramePr>
            <a:graphicFrameLocks noGrp="1"/>
          </p:cNvGraphicFramePr>
          <p:nvPr>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xmlns="" val="1582560717"/>
                    </a:ext>
                  </a:extLst>
                </a:gridCol>
                <a:gridCol w="1088046">
                  <a:extLst>
                    <a:ext uri="{9D8B030D-6E8A-4147-A177-3AD203B41FA5}">
                      <a16:colId xmlns:a16="http://schemas.microsoft.com/office/drawing/2014/main" xmlns="" val="511824500"/>
                    </a:ext>
                  </a:extLst>
                </a:gridCol>
                <a:gridCol w="598021">
                  <a:extLst>
                    <a:ext uri="{9D8B030D-6E8A-4147-A177-3AD203B41FA5}">
                      <a16:colId xmlns:a16="http://schemas.microsoft.com/office/drawing/2014/main" xmlns=""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71878199"/>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18917" y="3914416"/>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cxnSp>
        <p:nvCxnSpPr>
          <p:cNvPr id="46" name="Straight Connector 45"/>
          <p:cNvCxnSpPr/>
          <p:nvPr/>
        </p:nvCxnSpPr>
        <p:spPr>
          <a:xfrm>
            <a:off x="7747363" y="3751455"/>
            <a:ext cx="263856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7812759" y="3570514"/>
            <a:ext cx="1905000" cy="3048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2815046" y="2447109"/>
            <a:ext cx="381000" cy="609600"/>
            <a:chOff x="5257800" y="4876800"/>
            <a:chExt cx="381000" cy="609600"/>
          </a:xfrm>
        </p:grpSpPr>
        <p:cxnSp>
          <p:nvCxnSpPr>
            <p:cNvPr id="52" name="Straight Connector 51"/>
            <p:cNvCxnSpPr/>
            <p:nvPr/>
          </p:nvCxnSpPr>
          <p:spPr>
            <a:xfrm flipH="1">
              <a:off x="5334000" y="4876800"/>
              <a:ext cx="22860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57800" y="4953000"/>
              <a:ext cx="38100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6"/>
                                        </p:tgtEl>
                                        <p:attrNameLst>
                                          <p:attrName>fillcolor</p:attrName>
                                        </p:attrNameLst>
                                      </p:cBhvr>
                                      <p:to>
                                        <a:srgbClr val="8BC145"/>
                                      </p:to>
                                    </p:animClr>
                                    <p:set>
                                      <p:cBhvr>
                                        <p:cTn id="20" dur="1000" fill="hold"/>
                                        <p:tgtEl>
                                          <p:spTgt spid="6"/>
                                        </p:tgtEl>
                                        <p:attrNameLst>
                                          <p:attrName>fill.type</p:attrName>
                                        </p:attrNameLst>
                                      </p:cBhvr>
                                      <p:to>
                                        <p:strVal val="solid"/>
                                      </p:to>
                                    </p:set>
                                    <p:set>
                                      <p:cBhvr>
                                        <p:cTn id="21" dur="1000" fill="hold"/>
                                        <p:tgtEl>
                                          <p:spTgt spid="6"/>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1000" fill="hold"/>
                                        <p:tgtEl>
                                          <p:spTgt spid="7"/>
                                        </p:tgtEl>
                                        <p:attrNameLst>
                                          <p:attrName>fillcolor</p:attrName>
                                        </p:attrNameLst>
                                      </p:cBhvr>
                                      <p:to>
                                        <a:srgbClr val="8BC145"/>
                                      </p:to>
                                    </p:animClr>
                                    <p:set>
                                      <p:cBhvr>
                                        <p:cTn id="24" dur="1000" fill="hold"/>
                                        <p:tgtEl>
                                          <p:spTgt spid="7"/>
                                        </p:tgtEl>
                                        <p:attrNameLst>
                                          <p:attrName>fill.type</p:attrName>
                                        </p:attrNameLst>
                                      </p:cBhvr>
                                      <p:to>
                                        <p:strVal val="solid"/>
                                      </p:to>
                                    </p:set>
                                    <p:set>
                                      <p:cBhvr>
                                        <p:cTn id="25" dur="1000" fill="hold"/>
                                        <p:tgtEl>
                                          <p:spTgt spid="7"/>
                                        </p:tgtEl>
                                        <p:attrNameLst>
                                          <p:attrName>fill.on</p:attrName>
                                        </p:attrNameLst>
                                      </p:cBhvr>
                                      <p:to>
                                        <p:strVal val="true"/>
                                      </p:to>
                                    </p:set>
                                  </p:childTnLst>
                                </p:cTn>
                              </p:par>
                              <p:par>
                                <p:cTn id="26" presetID="7" presetClass="emph" presetSubtype="2" fill="hold" nodeType="withEffect">
                                  <p:stCondLst>
                                    <p:cond delay="0"/>
                                  </p:stCondLst>
                                  <p:childTnLst>
                                    <p:animClr clrSpc="rgb" dir="cw">
                                      <p:cBhvr>
                                        <p:cTn id="27" dur="1000" fill="hold"/>
                                        <p:tgtEl>
                                          <p:spTgt spid="13"/>
                                        </p:tgtEl>
                                        <p:attrNameLst>
                                          <p:attrName>stroke.color</p:attrName>
                                        </p:attrNameLst>
                                      </p:cBhvr>
                                      <p:to>
                                        <a:srgbClr val="B84742"/>
                                      </p:to>
                                    </p:animClr>
                                    <p:set>
                                      <p:cBhvr>
                                        <p:cTn id="28" dur="1000" fill="hold"/>
                                        <p:tgtEl>
                                          <p:spTgt spid="13"/>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1000" fill="hold"/>
                                        <p:tgtEl>
                                          <p:spTgt spid="8"/>
                                        </p:tgtEl>
                                        <p:attrNameLst>
                                          <p:attrName>fillcolor</p:attrName>
                                        </p:attrNameLst>
                                      </p:cBhvr>
                                      <p:to>
                                        <a:srgbClr val="8BC145"/>
                                      </p:to>
                                    </p:animClr>
                                    <p:set>
                                      <p:cBhvr>
                                        <p:cTn id="38" dur="1000" fill="hold"/>
                                        <p:tgtEl>
                                          <p:spTgt spid="8"/>
                                        </p:tgtEl>
                                        <p:attrNameLst>
                                          <p:attrName>fill.type</p:attrName>
                                        </p:attrNameLst>
                                      </p:cBhvr>
                                      <p:to>
                                        <p:strVal val="solid"/>
                                      </p:to>
                                    </p:set>
                                    <p:set>
                                      <p:cBhvr>
                                        <p:cTn id="39" dur="1000" fill="hold"/>
                                        <p:tgtEl>
                                          <p:spTgt spid="8"/>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1000" fill="hold"/>
                                        <p:tgtEl>
                                          <p:spTgt spid="14"/>
                                        </p:tgtEl>
                                        <p:attrNameLst>
                                          <p:attrName>stroke.color</p:attrName>
                                        </p:attrNameLst>
                                      </p:cBhvr>
                                      <p:to>
                                        <a:srgbClr val="B84742"/>
                                      </p:to>
                                    </p:animClr>
                                    <p:set>
                                      <p:cBhvr>
                                        <p:cTn id="42" dur="1000" fill="hold"/>
                                        <p:tgtEl>
                                          <p:spTgt spid="14"/>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1000" fill="hold"/>
                                        <p:tgtEl>
                                          <p:spTgt spid="9"/>
                                        </p:tgtEl>
                                        <p:attrNameLst>
                                          <p:attrName>fillcolor</p:attrName>
                                        </p:attrNameLst>
                                      </p:cBhvr>
                                      <p:to>
                                        <a:srgbClr val="8BC145"/>
                                      </p:to>
                                    </p:animClr>
                                    <p:set>
                                      <p:cBhvr>
                                        <p:cTn id="52" dur="1000" fill="hold"/>
                                        <p:tgtEl>
                                          <p:spTgt spid="9"/>
                                        </p:tgtEl>
                                        <p:attrNameLst>
                                          <p:attrName>fill.type</p:attrName>
                                        </p:attrNameLst>
                                      </p:cBhvr>
                                      <p:to>
                                        <p:strVal val="solid"/>
                                      </p:to>
                                    </p:set>
                                    <p:set>
                                      <p:cBhvr>
                                        <p:cTn id="53" dur="1000" fill="hold"/>
                                        <p:tgtEl>
                                          <p:spTgt spid="9"/>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1000" fill="hold"/>
                                        <p:tgtEl>
                                          <p:spTgt spid="10"/>
                                        </p:tgtEl>
                                        <p:attrNameLst>
                                          <p:attrName>fillcolor</p:attrName>
                                        </p:attrNameLst>
                                      </p:cBhvr>
                                      <p:to>
                                        <a:srgbClr val="8BC145"/>
                                      </p:to>
                                    </p:animClr>
                                    <p:set>
                                      <p:cBhvr>
                                        <p:cTn id="56" dur="1000" fill="hold"/>
                                        <p:tgtEl>
                                          <p:spTgt spid="10"/>
                                        </p:tgtEl>
                                        <p:attrNameLst>
                                          <p:attrName>fill.type</p:attrName>
                                        </p:attrNameLst>
                                      </p:cBhvr>
                                      <p:to>
                                        <p:strVal val="solid"/>
                                      </p:to>
                                    </p:set>
                                    <p:set>
                                      <p:cBhvr>
                                        <p:cTn id="57" dur="1000" fill="hold"/>
                                        <p:tgtEl>
                                          <p:spTgt spid="10"/>
                                        </p:tgtEl>
                                        <p:attrNameLst>
                                          <p:attrName>fill.on</p:attrName>
                                        </p:attrNameLst>
                                      </p:cBhvr>
                                      <p:to>
                                        <p:strVal val="true"/>
                                      </p:to>
                                    </p:set>
                                  </p:childTnLst>
                                </p:cTn>
                              </p:par>
                              <p:par>
                                <p:cTn id="58" presetID="7" presetClass="emph" presetSubtype="2" fill="hold" nodeType="withEffect">
                                  <p:stCondLst>
                                    <p:cond delay="0"/>
                                  </p:stCondLst>
                                  <p:childTnLst>
                                    <p:animClr clrSpc="rgb" dir="cw">
                                      <p:cBhvr>
                                        <p:cTn id="59" dur="1000" fill="hold"/>
                                        <p:tgtEl>
                                          <p:spTgt spid="15"/>
                                        </p:tgtEl>
                                        <p:attrNameLst>
                                          <p:attrName>stroke.color</p:attrName>
                                        </p:attrNameLst>
                                      </p:cBhvr>
                                      <p:to>
                                        <a:srgbClr val="B84742"/>
                                      </p:to>
                                    </p:animClr>
                                    <p:set>
                                      <p:cBhvr>
                                        <p:cTn id="60" dur="1000" fill="hold"/>
                                        <p:tgtEl>
                                          <p:spTgt spid="15"/>
                                        </p:tgtEl>
                                        <p:attrNameLst>
                                          <p:attrName>stroke.on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00" fill="hold"/>
                                        <p:tgtEl>
                                          <p:spTgt spid="11"/>
                                        </p:tgtEl>
                                        <p:attrNameLst>
                                          <p:attrName>fillcolor</p:attrName>
                                        </p:attrNameLst>
                                      </p:cBhvr>
                                      <p:to>
                                        <a:srgbClr val="8BC145"/>
                                      </p:to>
                                    </p:animClr>
                                    <p:set>
                                      <p:cBhvr>
                                        <p:cTn id="70" dur="1000" fill="hold"/>
                                        <p:tgtEl>
                                          <p:spTgt spid="11"/>
                                        </p:tgtEl>
                                        <p:attrNameLst>
                                          <p:attrName>fill.type</p:attrName>
                                        </p:attrNameLst>
                                      </p:cBhvr>
                                      <p:to>
                                        <p:strVal val="solid"/>
                                      </p:to>
                                    </p:set>
                                    <p:set>
                                      <p:cBhvr>
                                        <p:cTn id="71" dur="1000" fill="hold"/>
                                        <p:tgtEl>
                                          <p:spTgt spid="11"/>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1000" fill="hold"/>
                                        <p:tgtEl>
                                          <p:spTgt spid="12"/>
                                        </p:tgtEl>
                                        <p:attrNameLst>
                                          <p:attrName>fillcolor</p:attrName>
                                        </p:attrNameLst>
                                      </p:cBhvr>
                                      <p:to>
                                        <a:srgbClr val="8BC145"/>
                                      </p:to>
                                    </p:animClr>
                                    <p:set>
                                      <p:cBhvr>
                                        <p:cTn id="74" dur="1000" fill="hold"/>
                                        <p:tgtEl>
                                          <p:spTgt spid="12"/>
                                        </p:tgtEl>
                                        <p:attrNameLst>
                                          <p:attrName>fill.type</p:attrName>
                                        </p:attrNameLst>
                                      </p:cBhvr>
                                      <p:to>
                                        <p:strVal val="solid"/>
                                      </p:to>
                                    </p:set>
                                    <p:set>
                                      <p:cBhvr>
                                        <p:cTn id="75" dur="1000" fill="hold"/>
                                        <p:tgtEl>
                                          <p:spTgt spid="12"/>
                                        </p:tgtEl>
                                        <p:attrNameLst>
                                          <p:attrName>fill.on</p:attrName>
                                        </p:attrNameLst>
                                      </p:cBhvr>
                                      <p:to>
                                        <p:strVal val="true"/>
                                      </p:to>
                                    </p:set>
                                  </p:childTnLst>
                                </p:cTn>
                              </p:par>
                              <p:par>
                                <p:cTn id="76" presetID="7" presetClass="emph" presetSubtype="2" fill="hold" nodeType="withEffect">
                                  <p:stCondLst>
                                    <p:cond delay="0"/>
                                  </p:stCondLst>
                                  <p:childTnLst>
                                    <p:animClr clrSpc="rgb" dir="cw">
                                      <p:cBhvr>
                                        <p:cTn id="77" dur="1000" fill="hold"/>
                                        <p:tgtEl>
                                          <p:spTgt spid="22"/>
                                        </p:tgtEl>
                                        <p:attrNameLst>
                                          <p:attrName>stroke.color</p:attrName>
                                        </p:attrNameLst>
                                      </p:cBhvr>
                                      <p:to>
                                        <a:srgbClr val="B84742"/>
                                      </p:to>
                                    </p:animClr>
                                    <p:set>
                                      <p:cBhvr>
                                        <p:cTn id="78" dur="1000" fill="hold"/>
                                        <p:tgtEl>
                                          <p:spTgt spid="22"/>
                                        </p:tgtEl>
                                        <p:attrNameLst>
                                          <p:attrName>stroke.on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1000" fill="hold"/>
                                        <p:tgtEl>
                                          <p:spTgt spid="17"/>
                                        </p:tgtEl>
                                        <p:attrNameLst>
                                          <p:attrName>stroke.color</p:attrName>
                                        </p:attrNameLst>
                                      </p:cBhvr>
                                      <p:to>
                                        <a:srgbClr val="B84742"/>
                                      </p:to>
                                    </p:animClr>
                                    <p:set>
                                      <p:cBhvr>
                                        <p:cTn id="88" dur="1000" fill="hold"/>
                                        <p:tgtEl>
                                          <p:spTgt spid="17"/>
                                        </p:tgtEl>
                                        <p:attrNameLst>
                                          <p:attrName>stroke.on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heel(1)">
                                      <p:cBhvr>
                                        <p:cTn id="93" dur="20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left)">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wipe(up)">
                                      <p:cBhvr>
                                        <p:cTn id="101" dur="10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7" presetClass="emph" presetSubtype="2" fill="hold" nodeType="clickEffect">
                                  <p:stCondLst>
                                    <p:cond delay="0"/>
                                  </p:stCondLst>
                                  <p:childTnLst>
                                    <p:animClr clrSpc="rgb" dir="cw">
                                      <p:cBhvr>
                                        <p:cTn id="110" dur="1000" fill="hold"/>
                                        <p:tgtEl>
                                          <p:spTgt spid="23"/>
                                        </p:tgtEl>
                                        <p:attrNameLst>
                                          <p:attrName>stroke.color</p:attrName>
                                        </p:attrNameLst>
                                      </p:cBhvr>
                                      <p:to>
                                        <a:srgbClr val="B84742"/>
                                      </p:to>
                                    </p:animClr>
                                    <p:set>
                                      <p:cBhvr>
                                        <p:cTn id="111" dur="10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0" grpId="0"/>
      <p:bldP spid="41" grpId="0"/>
      <p:bldP spid="42" grpId="0"/>
      <p:bldP spid="43" grpId="0"/>
      <p:bldP spid="44" grpId="0"/>
      <p:bldP spid="45" grpId="0"/>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672390158"/>
              </p:ext>
            </p:extLst>
          </p:nvPr>
        </p:nvGraphicFramePr>
        <p:xfrm>
          <a:off x="7747363" y="1023737"/>
          <a:ext cx="2638567" cy="2911058"/>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xmlns="" val="1582560717"/>
                    </a:ext>
                  </a:extLst>
                </a:gridCol>
                <a:gridCol w="1088046">
                  <a:extLst>
                    <a:ext uri="{9D8B030D-6E8A-4147-A177-3AD203B41FA5}">
                      <a16:colId xmlns:a16="http://schemas.microsoft.com/office/drawing/2014/main" xmlns="" val="511824500"/>
                    </a:ext>
                  </a:extLst>
                </a:gridCol>
                <a:gridCol w="598021">
                  <a:extLst>
                    <a:ext uri="{9D8B030D-6E8A-4147-A177-3AD203B41FA5}">
                      <a16:colId xmlns:a16="http://schemas.microsoft.com/office/drawing/2014/main" xmlns=""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64576407"/>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05854" y="3522528"/>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9" name="Rectangle 48"/>
          <p:cNvSpPr/>
          <p:nvPr/>
        </p:nvSpPr>
        <p:spPr>
          <a:xfrm>
            <a:off x="8075023" y="4428894"/>
            <a:ext cx="2133918" cy="461665"/>
          </a:xfrm>
          <a:prstGeom prst="rect">
            <a:avLst/>
          </a:prstGeom>
          <a:solidFill>
            <a:srgbClr val="F9C5D7"/>
          </a:solidFill>
        </p:spPr>
        <p:txBody>
          <a:bodyPr wrap="none">
            <a:spAutoFit/>
          </a:bodyPr>
          <a:lstStyle/>
          <a:p>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10952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 </a:t>
            </a:r>
            <a:r>
              <a:rPr lang="en-US" dirty="0" smtClean="0"/>
              <a:t>– Example 2</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003306024"/>
              </p:ext>
            </p:extLst>
          </p:nvPr>
        </p:nvGraphicFramePr>
        <p:xfrm>
          <a:off x="831797" y="1031965"/>
          <a:ext cx="6445622" cy="4502622"/>
        </p:xfrm>
        <a:graphic>
          <a:graphicData uri="http://schemas.openxmlformats.org/drawingml/2006/table">
            <a:tbl>
              <a:tblPr firstRow="1" firstCol="1" bandRow="1">
                <a:tableStyleId>{5C22544A-7EE6-4342-B048-85BDC9FD1C3A}</a:tableStyleId>
              </a:tblPr>
              <a:tblGrid>
                <a:gridCol w="805703">
                  <a:extLst>
                    <a:ext uri="{9D8B030D-6E8A-4147-A177-3AD203B41FA5}">
                      <a16:colId xmlns:a16="http://schemas.microsoft.com/office/drawing/2014/main" xmlns="" val="3927548896"/>
                    </a:ext>
                  </a:extLst>
                </a:gridCol>
                <a:gridCol w="2175397">
                  <a:extLst>
                    <a:ext uri="{9D8B030D-6E8A-4147-A177-3AD203B41FA5}">
                      <a16:colId xmlns:a16="http://schemas.microsoft.com/office/drawing/2014/main" xmlns="" val="4102646267"/>
                    </a:ext>
                  </a:extLst>
                </a:gridCol>
                <a:gridCol w="3464522">
                  <a:extLst>
                    <a:ext uri="{9D8B030D-6E8A-4147-A177-3AD203B41FA5}">
                      <a16:colId xmlns:a16="http://schemas.microsoft.com/office/drawing/2014/main" xmlns="" val="4119773957"/>
                    </a:ext>
                  </a:extLst>
                </a:gridCol>
              </a:tblGrid>
              <a:tr h="731521">
                <a:tc>
                  <a:txBody>
                    <a:bodyPr/>
                    <a:lstStyle/>
                    <a:p>
                      <a:pPr marL="0" marR="0" algn="ctr">
                        <a:lnSpc>
                          <a:spcPct val="115000"/>
                        </a:lnSpc>
                        <a:spcBef>
                          <a:spcPts val="0"/>
                        </a:spcBef>
                        <a:spcAft>
                          <a:spcPts val="0"/>
                        </a:spcAft>
                      </a:pPr>
                      <a:r>
                        <a:rPr lang="en-US" sz="2000" dirty="0">
                          <a:solidFill>
                            <a:srgbClr val="AD1457"/>
                          </a:solidFill>
                          <a:effectLst/>
                        </a:rPr>
                        <a:t>Step</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Edges considered - {u, v}</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Connected Components</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xmlns="" val="2462586495"/>
                  </a:ext>
                </a:extLst>
              </a:tr>
              <a:tr h="511978">
                <a:tc>
                  <a:txBody>
                    <a:bodyPr/>
                    <a:lstStyle/>
                    <a:p>
                      <a:pPr marL="0" marR="0" algn="ctr">
                        <a:lnSpc>
                          <a:spcPct val="115000"/>
                        </a:lnSpc>
                        <a:spcBef>
                          <a:spcPts val="0"/>
                        </a:spcBef>
                        <a:spcAft>
                          <a:spcPts val="0"/>
                        </a:spcAft>
                      </a:pPr>
                      <a:r>
                        <a:rPr lang="en-US" sz="2400" b="0" dirty="0" err="1" smtClean="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Init.</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a:t>
                      </a:r>
                      <a:r>
                        <a:rPr lang="en-US" sz="2400" dirty="0" smtClean="0">
                          <a:effectLst/>
                          <a:latin typeface="Calibri" panose="020F0502020204030204" pitchFamily="34" charset="0"/>
                        </a:rPr>
                        <a:t>} {</a:t>
                      </a:r>
                      <a:r>
                        <a:rPr lang="en-US" sz="2400" dirty="0">
                          <a:effectLst/>
                          <a:latin typeface="Calibri" panose="020F0502020204030204" pitchFamily="34" charset="0"/>
                        </a:rPr>
                        <a:t>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8946567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1</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{1,2}</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041538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2</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{2,3}</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54312553"/>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3</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{4,5}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60105355"/>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4</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{6,7}</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21938409"/>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5</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{1,4}</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8900412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6</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b="1" dirty="0">
                          <a:solidFill>
                            <a:srgbClr val="C00000"/>
                          </a:solidFill>
                          <a:effectLst/>
                          <a:latin typeface="Calibri" panose="020F0502020204030204" pitchFamily="34" charset="0"/>
                        </a:rPr>
                        <a:t>Rejected </a:t>
                      </a:r>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2910837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7</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{4,7}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91014489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5629519"/>
              </p:ext>
            </p:extLst>
          </p:nvPr>
        </p:nvGraphicFramePr>
        <p:xfrm>
          <a:off x="8062856" y="1031965"/>
          <a:ext cx="2468880" cy="3486649"/>
        </p:xfrm>
        <a:graphic>
          <a:graphicData uri="http://schemas.openxmlformats.org/drawingml/2006/table">
            <a:tbl>
              <a:tblPr firstRow="1" bandRow="1">
                <a:tableStyleId>{5C22544A-7EE6-4342-B048-85BDC9FD1C3A}</a:tableStyleId>
              </a:tblPr>
              <a:tblGrid>
                <a:gridCol w="1070936">
                  <a:extLst>
                    <a:ext uri="{9D8B030D-6E8A-4147-A177-3AD203B41FA5}">
                      <a16:colId xmlns:a16="http://schemas.microsoft.com/office/drawing/2014/main" xmlns="" val="1582560717"/>
                    </a:ext>
                  </a:extLst>
                </a:gridCol>
                <a:gridCol w="1397944">
                  <a:extLst>
                    <a:ext uri="{9D8B030D-6E8A-4147-A177-3AD203B41FA5}">
                      <a16:colId xmlns:a16="http://schemas.microsoft.com/office/drawing/2014/main" xmlns="" val="511824500"/>
                    </a:ext>
                  </a:extLst>
                </a:gridCol>
              </a:tblGrid>
              <a:tr h="598585">
                <a:tc>
                  <a:txBody>
                    <a:bodyPr/>
                    <a:lstStyle/>
                    <a:p>
                      <a:pPr algn="ctr"/>
                      <a:r>
                        <a:rPr lang="en-US" sz="2400" dirty="0" smtClean="0">
                          <a:solidFill>
                            <a:srgbClr val="AD1457"/>
                          </a:solidFill>
                        </a:rPr>
                        <a:t>Edges</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400" dirty="0" smtClean="0">
                          <a:solidFill>
                            <a:srgbClr val="AD1457"/>
                          </a:solidFill>
                        </a:rPr>
                        <a:t>Weight</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xmlns="" val="110657444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2}</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{2, 3}</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5}</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{6, 7}</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4}</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7}</a:t>
                      </a:r>
                      <a:r>
                        <a:rPr lang="en-US" sz="2400" baseline="0" dirty="0" smtClean="0">
                          <a:latin typeface="+mn-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64576407"/>
                  </a:ext>
                </a:extLst>
              </a:tr>
            </a:tbl>
          </a:graphicData>
        </a:graphic>
      </p:graphicFrame>
      <p:sp>
        <p:nvSpPr>
          <p:cNvPr id="44" name="Rectangle 43"/>
          <p:cNvSpPr/>
          <p:nvPr/>
        </p:nvSpPr>
        <p:spPr>
          <a:xfrm>
            <a:off x="8062856" y="4652441"/>
            <a:ext cx="2468880" cy="461665"/>
          </a:xfrm>
          <a:prstGeom prst="rect">
            <a:avLst/>
          </a:prstGeom>
          <a:solidFill>
            <a:schemeClr val="bg1">
              <a:lumMod val="85000"/>
            </a:schemeClr>
          </a:solidFill>
          <a:ln w="19050">
            <a:solidFill>
              <a:srgbClr val="002060"/>
            </a:solidFill>
          </a:ln>
        </p:spPr>
        <p:txBody>
          <a:bodyPr wrap="square">
            <a:spAutoFit/>
          </a:bodyPr>
          <a:lstStyle/>
          <a:p>
            <a:pPr algn="ctr"/>
            <a:r>
              <a:rPr lang="en-US" sz="2400" dirty="0">
                <a:solidFill>
                  <a:srgbClr val="AD1457"/>
                </a:solidFill>
              </a:rPr>
              <a:t>Total Cost </a:t>
            </a:r>
            <a:r>
              <a:rPr lang="en-US" sz="2400" dirty="0" smtClean="0">
                <a:solidFill>
                  <a:srgbClr val="AD1457"/>
                </a:solidFill>
              </a:rPr>
              <a:t> </a:t>
            </a:r>
            <a:r>
              <a:rPr lang="en-US" sz="2400" dirty="0">
                <a:solidFill>
                  <a:srgbClr val="AD1457"/>
                </a:solidFill>
              </a:rPr>
              <a:t>= </a:t>
            </a:r>
            <a:r>
              <a:rPr lang="en-US" sz="2400" dirty="0" smtClean="0">
                <a:solidFill>
                  <a:srgbClr val="AD1457"/>
                </a:solidFill>
              </a:rPr>
              <a:t>17</a:t>
            </a:r>
            <a:endParaRPr lang="en-US" sz="2400" dirty="0">
              <a:solidFill>
                <a:srgbClr val="AD1457"/>
              </a:solidFill>
            </a:endParaRPr>
          </a:p>
        </p:txBody>
      </p:sp>
      <p:sp>
        <p:nvSpPr>
          <p:cNvPr id="3" name="Rectangle 2"/>
          <p:cNvSpPr/>
          <p:nvPr/>
        </p:nvSpPr>
        <p:spPr>
          <a:xfrm>
            <a:off x="962298" y="181573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2298" y="23208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2298" y="27780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2298" y="324829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2298" y="37533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2298" y="42105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2298" y="467214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2298" y="515111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81794" y="185057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1794" y="23556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81794" y="28128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381794" y="328313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81794" y="3735976"/>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381794" y="421930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81794" y="4667793"/>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381794" y="513370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36423" y="1859280"/>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23360" y="231212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53544" y="28215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67051" y="32787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732" y="3731622"/>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075611" y="4201885"/>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44983" y="4663438"/>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14799" y="512934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566367" y="1667691"/>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216537" y="1676400"/>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588138" y="217278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238308" y="2181497"/>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588139" y="26822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238309" y="26909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522824" y="31394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172994" y="31481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575075" y="3622765"/>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25245" y="3631474"/>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4264" y="4093023"/>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264434" y="410173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206240" y="2677885"/>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54138" y="3143794"/>
            <a:ext cx="9144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86103" y="3587931"/>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91498" y="4058194"/>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580708" y="4541519"/>
            <a:ext cx="12801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685211" y="5468982"/>
            <a:ext cx="17373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0" nodeType="clickEffect">
                                  <p:stCondLst>
                                    <p:cond delay="0"/>
                                  </p:stCondLst>
                                  <p:childTnLst>
                                    <p:animEffect transition="out" filter="randombar(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4" presetClass="exit" presetSubtype="10" fill="hold" grpId="0" nodeType="withEffect">
                                  <p:stCondLst>
                                    <p:cond delay="0"/>
                                  </p:stCondLst>
                                  <p:childTnLst>
                                    <p:animEffect transition="out" filter="randombar(horizontal)">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4" presetClass="exit" presetSubtype="10" fill="hold" grpId="0" nodeType="withEffect">
                                  <p:stCondLst>
                                    <p:cond delay="0"/>
                                  </p:stCondLst>
                                  <p:childTnLst>
                                    <p:animEffect transition="out" filter="randombar(horizontal)">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xit" presetSubtype="10" fill="hold" grpId="0" nodeType="clickEffect">
                                  <p:stCondLst>
                                    <p:cond delay="0"/>
                                  </p:stCondLst>
                                  <p:childTnLst>
                                    <p:animEffect transition="out" filter="randombar(horizontal)">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4" presetClass="exit" presetSubtype="10" fill="hold" grpId="0" nodeType="withEffect">
                                  <p:stCondLst>
                                    <p:cond delay="0"/>
                                  </p:stCondLst>
                                  <p:childTnLst>
                                    <p:animEffect transition="out" filter="randombar(horizontal)">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4" presetClass="exit" presetSubtype="10" fill="hold" grpId="0" nodeType="withEffect">
                                  <p:stCondLst>
                                    <p:cond delay="0"/>
                                  </p:stCondLst>
                                  <p:childTnLst>
                                    <p:animEffect transition="out" filter="randombar(horizontal)">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0" nodeType="clickEffect">
                                  <p:stCondLst>
                                    <p:cond delay="0"/>
                                  </p:stCondLst>
                                  <p:childTnLst>
                                    <p:animEffect transition="out" filter="randombar(horizontal)">
                                      <p:cBhvr>
                                        <p:cTn id="55" dur="500"/>
                                        <p:tgtEl>
                                          <p:spTgt spid="33"/>
                                        </p:tgtEl>
                                      </p:cBhvr>
                                    </p:animEffect>
                                    <p:set>
                                      <p:cBhvr>
                                        <p:cTn id="56" dur="1" fill="hold">
                                          <p:stCondLst>
                                            <p:cond delay="499"/>
                                          </p:stCondLst>
                                        </p:cTn>
                                        <p:tgtEl>
                                          <p:spTgt spid="33"/>
                                        </p:tgtEl>
                                        <p:attrNameLst>
                                          <p:attrName>style.visibility</p:attrName>
                                        </p:attrNameLst>
                                      </p:cBhvr>
                                      <p:to>
                                        <p:strVal val="hidden"/>
                                      </p:to>
                                    </p:set>
                                  </p:childTnLst>
                                </p:cTn>
                              </p:par>
                              <p:par>
                                <p:cTn id="57" presetID="14" presetClass="exit" presetSubtype="10" fill="hold" grpId="0" nodeType="withEffect">
                                  <p:stCondLst>
                                    <p:cond delay="0"/>
                                  </p:stCondLst>
                                  <p:childTnLst>
                                    <p:animEffect transition="out" filter="randombar(horizont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4" presetClass="exit" presetSubtype="10" fill="hold" grpId="0" nodeType="clickEffect">
                                  <p:stCondLst>
                                    <p:cond delay="0"/>
                                  </p:stCondLst>
                                  <p:childTnLst>
                                    <p:animEffect transition="out" filter="randombar(horizontal)">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4" presetClass="exit" presetSubtype="10" fill="hold" grpId="0" nodeType="withEffect">
                                  <p:stCondLst>
                                    <p:cond delay="0"/>
                                  </p:stCondLst>
                                  <p:childTnLst>
                                    <p:animEffect transition="out" filter="randombar(horizont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4" presetClass="exit" presetSubtype="10" fill="hold" grpId="0" nodeType="withEffect">
                                  <p:stCondLst>
                                    <p:cond delay="0"/>
                                  </p:stCondLst>
                                  <p:childTnLst>
                                    <p:animEffect transition="out" filter="randombar(horizontal)">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xit" presetSubtype="10" fill="hold" grpId="0" nodeType="clickEffect">
                                  <p:stCondLst>
                                    <p:cond delay="0"/>
                                  </p:stCondLst>
                                  <p:childTnLst>
                                    <p:animEffect transition="out" filter="randombar(horizontal)">
                                      <p:cBhvr>
                                        <p:cTn id="78" dur="500"/>
                                        <p:tgtEl>
                                          <p:spTgt spid="35"/>
                                        </p:tgtEl>
                                      </p:cBhvr>
                                    </p:animEffect>
                                    <p:set>
                                      <p:cBhvr>
                                        <p:cTn id="79" dur="1" fill="hold">
                                          <p:stCondLst>
                                            <p:cond delay="499"/>
                                          </p:stCondLst>
                                        </p:cTn>
                                        <p:tgtEl>
                                          <p:spTgt spid="35"/>
                                        </p:tgtEl>
                                        <p:attrNameLst>
                                          <p:attrName>style.visibility</p:attrName>
                                        </p:attrNameLst>
                                      </p:cBhvr>
                                      <p:to>
                                        <p:strVal val="hidden"/>
                                      </p:to>
                                    </p:set>
                                  </p:childTnLst>
                                </p:cTn>
                              </p:par>
                              <p:par>
                                <p:cTn id="80" presetID="14" presetClass="exit" presetSubtype="10" fill="hold" grpId="0" nodeType="withEffect">
                                  <p:stCondLst>
                                    <p:cond delay="0"/>
                                  </p:stCondLst>
                                  <p:childTnLst>
                                    <p:animEffect transition="out" filter="randombar(horizontal)">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grpId="0" nodeType="clickEffect">
                                  <p:stCondLst>
                                    <p:cond delay="0"/>
                                  </p:stCondLst>
                                  <p:childTnLst>
                                    <p:animEffect transition="out" filter="randombar(horizontal)">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14" presetClass="exit" presetSubtype="10" fill="hold" grpId="0" nodeType="withEffect">
                                  <p:stCondLst>
                                    <p:cond delay="0"/>
                                  </p:stCondLst>
                                  <p:childTnLst>
                                    <p:animEffect transition="out" filter="randombar(horizontal)">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par>
                                <p:cTn id="91" presetID="14" presetClass="exit" presetSubtype="10" fill="hold" grpId="0" nodeType="withEffect">
                                  <p:stCondLst>
                                    <p:cond delay="0"/>
                                  </p:stCondLst>
                                  <p:childTnLst>
                                    <p:animEffect transition="out" filter="randombar(horizontal)">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left)">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xit" presetSubtype="10" fill="hold" grpId="0" nodeType="clickEffect">
                                  <p:stCondLst>
                                    <p:cond delay="0"/>
                                  </p:stCondLst>
                                  <p:childTnLst>
                                    <p:animEffect transition="out" filter="randombar(horizontal)">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4" presetClass="exit" presetSubtype="10" fill="hold" grpId="0" nodeType="withEffect">
                                  <p:stCondLst>
                                    <p:cond delay="0"/>
                                  </p:stCondLst>
                                  <p:childTnLst>
                                    <p:animEffect transition="out" filter="randombar(horizontal)">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4" presetClass="exit" presetSubtype="10" fill="hold" grpId="0" nodeType="clickEffect">
                                  <p:stCondLst>
                                    <p:cond delay="0"/>
                                  </p:stCondLst>
                                  <p:childTnLst>
                                    <p:animEffect transition="out" filter="randombar(horizontal)">
                                      <p:cBhvr>
                                        <p:cTn id="109" dur="500"/>
                                        <p:tgtEl>
                                          <p:spTgt spid="11"/>
                                        </p:tgtEl>
                                      </p:cBhvr>
                                    </p:animEffect>
                                    <p:set>
                                      <p:cBhvr>
                                        <p:cTn id="110" dur="1" fill="hold">
                                          <p:stCondLst>
                                            <p:cond delay="499"/>
                                          </p:stCondLst>
                                        </p:cTn>
                                        <p:tgtEl>
                                          <p:spTgt spid="11"/>
                                        </p:tgtEl>
                                        <p:attrNameLst>
                                          <p:attrName>style.visibility</p:attrName>
                                        </p:attrNameLst>
                                      </p:cBhvr>
                                      <p:to>
                                        <p:strVal val="hidden"/>
                                      </p:to>
                                    </p:set>
                                  </p:childTnLst>
                                </p:cTn>
                              </p:par>
                              <p:par>
                                <p:cTn id="111" presetID="14" presetClass="exit" presetSubtype="10" fill="hold" grpId="0" nodeType="withEffect">
                                  <p:stCondLst>
                                    <p:cond delay="0"/>
                                  </p:stCondLst>
                                  <p:childTnLst>
                                    <p:animEffect transition="out" filter="randombar(horizontal)">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par>
                                <p:cTn id="114" presetID="14" presetClass="exit" presetSubtype="10" fill="hold" grpId="0" nodeType="withEffect">
                                  <p:stCondLst>
                                    <p:cond delay="0"/>
                                  </p:stCondLst>
                                  <p:childTnLst>
                                    <p:animEffect transition="out" filter="randombar(horizontal)">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wipe(left)">
                                      <p:cBhvr>
                                        <p:cTn id="120" dur="500"/>
                                        <p:tgtEl>
                                          <p:spTgt spid="49"/>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xit" presetSubtype="10" fill="hold" grpId="0" nodeType="clickEffect">
                                  <p:stCondLst>
                                    <p:cond delay="0"/>
                                  </p:stCondLst>
                                  <p:childTnLst>
                                    <p:animEffect transition="out" filter="randombar(horizontal)">
                                      <p:cBhvr>
                                        <p:cTn id="124" dur="500"/>
                                        <p:tgtEl>
                                          <p:spTgt spid="39"/>
                                        </p:tgtEl>
                                      </p:cBhvr>
                                    </p:animEffect>
                                    <p:set>
                                      <p:cBhvr>
                                        <p:cTn id="125" dur="1" fill="hold">
                                          <p:stCondLst>
                                            <p:cond delay="499"/>
                                          </p:stCondLst>
                                        </p:cTn>
                                        <p:tgtEl>
                                          <p:spTgt spid="39"/>
                                        </p:tgtEl>
                                        <p:attrNameLst>
                                          <p:attrName>style.visibility</p:attrName>
                                        </p:attrNameLst>
                                      </p:cBhvr>
                                      <p:to>
                                        <p:strVal val="hidden"/>
                                      </p:to>
                                    </p:set>
                                  </p:childTnLst>
                                </p:cTn>
                              </p:par>
                              <p:par>
                                <p:cTn id="126" presetID="14" presetClass="exit" presetSubtype="10" fill="hold" grpId="0" nodeType="withEffect">
                                  <p:stCondLst>
                                    <p:cond delay="0"/>
                                  </p:stCondLst>
                                  <p:childTnLst>
                                    <p:animEffect transition="out" filter="randombar(horizontal)">
                                      <p:cBhvr>
                                        <p:cTn id="127" dur="500"/>
                                        <p:tgtEl>
                                          <p:spTgt spid="40"/>
                                        </p:tgtEl>
                                      </p:cBhvr>
                                    </p:animEffect>
                                    <p:set>
                                      <p:cBhvr>
                                        <p:cTn id="128" dur="1" fill="hold">
                                          <p:stCondLst>
                                            <p:cond delay="499"/>
                                          </p:stCondLst>
                                        </p:cTn>
                                        <p:tgtEl>
                                          <p:spTgt spid="40"/>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4" presetClass="exit" presetSubtype="10" fill="hold" grpId="0" nodeType="clickEffect">
                                  <p:stCondLst>
                                    <p:cond delay="0"/>
                                  </p:stCondLst>
                                  <p:childTnLst>
                                    <p:animEffect transition="out" filter="randombar(horizontal)">
                                      <p:cBhvr>
                                        <p:cTn id="132" dur="500"/>
                                        <p:tgtEl>
                                          <p:spTgt spid="12"/>
                                        </p:tgtEl>
                                      </p:cBhvr>
                                    </p:animEffect>
                                    <p:set>
                                      <p:cBhvr>
                                        <p:cTn id="133" dur="1" fill="hold">
                                          <p:stCondLst>
                                            <p:cond delay="499"/>
                                          </p:stCondLst>
                                        </p:cTn>
                                        <p:tgtEl>
                                          <p:spTgt spid="12"/>
                                        </p:tgtEl>
                                        <p:attrNameLst>
                                          <p:attrName>style.visibility</p:attrName>
                                        </p:attrNameLst>
                                      </p:cBhvr>
                                      <p:to>
                                        <p:strVal val="hidden"/>
                                      </p:to>
                                    </p:set>
                                  </p:childTnLst>
                                </p:cTn>
                              </p:par>
                              <p:par>
                                <p:cTn id="134" presetID="14" presetClass="exit" presetSubtype="10" fill="hold" grpId="0" nodeType="withEffect">
                                  <p:stCondLst>
                                    <p:cond delay="0"/>
                                  </p:stCondLst>
                                  <p:childTnLst>
                                    <p:animEffect transition="out" filter="randombar(horizontal)">
                                      <p:cBhvr>
                                        <p:cTn id="135" dur="500"/>
                                        <p:tgtEl>
                                          <p:spTgt spid="21"/>
                                        </p:tgtEl>
                                      </p:cBhvr>
                                    </p:animEffect>
                                    <p:set>
                                      <p:cBhvr>
                                        <p:cTn id="136" dur="1" fill="hold">
                                          <p:stCondLst>
                                            <p:cond delay="499"/>
                                          </p:stCondLst>
                                        </p:cTn>
                                        <p:tgtEl>
                                          <p:spTgt spid="21"/>
                                        </p:tgtEl>
                                        <p:attrNameLst>
                                          <p:attrName>style.visibility</p:attrName>
                                        </p:attrNameLst>
                                      </p:cBhvr>
                                      <p:to>
                                        <p:strVal val="hidden"/>
                                      </p:to>
                                    </p:set>
                                  </p:childTnLst>
                                </p:cTn>
                              </p:par>
                              <p:par>
                                <p:cTn id="137" presetID="14" presetClass="exit" presetSubtype="10" fill="hold" grpId="0" nodeType="withEffect">
                                  <p:stCondLst>
                                    <p:cond delay="0"/>
                                  </p:stCondLst>
                                  <p:childTnLst>
                                    <p:animEffect transition="out" filter="randombar(horizontal)">
                                      <p:cBhvr>
                                        <p:cTn id="138" dur="500"/>
                                        <p:tgtEl>
                                          <p:spTgt spid="29"/>
                                        </p:tgtEl>
                                      </p:cBhvr>
                                    </p:animEffect>
                                    <p:set>
                                      <p:cBhvr>
                                        <p:cTn id="139" dur="1" fill="hold">
                                          <p:stCondLst>
                                            <p:cond delay="499"/>
                                          </p:stCondLst>
                                        </p:cTn>
                                        <p:tgtEl>
                                          <p:spTgt spid="2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4" presetClass="exit" presetSubtype="10" fill="hold" grpId="0" nodeType="clickEffect">
                                  <p:stCondLst>
                                    <p:cond delay="0"/>
                                  </p:stCondLst>
                                  <p:childTnLst>
                                    <p:animEffect transition="out" filter="randombar(horizontal)">
                                      <p:cBhvr>
                                        <p:cTn id="143" dur="500"/>
                                        <p:tgtEl>
                                          <p:spTgt spid="13"/>
                                        </p:tgtEl>
                                      </p:cBhvr>
                                    </p:animEffect>
                                    <p:set>
                                      <p:cBhvr>
                                        <p:cTn id="144" dur="1" fill="hold">
                                          <p:stCondLst>
                                            <p:cond delay="499"/>
                                          </p:stCondLst>
                                        </p:cTn>
                                        <p:tgtEl>
                                          <p:spTgt spid="13"/>
                                        </p:tgtEl>
                                        <p:attrNameLst>
                                          <p:attrName>style.visibility</p:attrName>
                                        </p:attrNameLst>
                                      </p:cBhvr>
                                      <p:to>
                                        <p:strVal val="hidden"/>
                                      </p:to>
                                    </p:set>
                                  </p:childTnLst>
                                </p:cTn>
                              </p:par>
                              <p:par>
                                <p:cTn id="145" presetID="14" presetClass="exit" presetSubtype="10" fill="hold" grpId="0" nodeType="withEffect">
                                  <p:stCondLst>
                                    <p:cond delay="0"/>
                                  </p:stCondLst>
                                  <p:childTnLst>
                                    <p:animEffect transition="out" filter="randombar(horizontal)">
                                      <p:cBhvr>
                                        <p:cTn id="146" dur="500"/>
                                        <p:tgtEl>
                                          <p:spTgt spid="22"/>
                                        </p:tgtEl>
                                      </p:cBhvr>
                                    </p:animEffect>
                                    <p:set>
                                      <p:cBhvr>
                                        <p:cTn id="147" dur="1" fill="hold">
                                          <p:stCondLst>
                                            <p:cond delay="499"/>
                                          </p:stCondLst>
                                        </p:cTn>
                                        <p:tgtEl>
                                          <p:spTgt spid="22"/>
                                        </p:tgtEl>
                                        <p:attrNameLst>
                                          <p:attrName>style.visibility</p:attrName>
                                        </p:attrNameLst>
                                      </p:cBhvr>
                                      <p:to>
                                        <p:strVal val="hidden"/>
                                      </p:to>
                                    </p:set>
                                  </p:childTnLst>
                                </p:cTn>
                              </p:par>
                              <p:par>
                                <p:cTn id="148" presetID="14" presetClass="exit" presetSubtype="10" fill="hold" grpId="0" nodeType="withEffect">
                                  <p:stCondLst>
                                    <p:cond delay="0"/>
                                  </p:stCondLst>
                                  <p:childTnLst>
                                    <p:animEffect transition="out" filter="randombar(horizontal)">
                                      <p:cBhvr>
                                        <p:cTn id="149" dur="500"/>
                                        <p:tgtEl>
                                          <p:spTgt spid="30"/>
                                        </p:tgtEl>
                                      </p:cBhvr>
                                    </p:animEffect>
                                    <p:set>
                                      <p:cBhvr>
                                        <p:cTn id="150" dur="1" fill="hold">
                                          <p:stCondLst>
                                            <p:cond delay="499"/>
                                          </p:stCondLst>
                                        </p:cTn>
                                        <p:tgtEl>
                                          <p:spTgt spid="30"/>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wipe(left)">
                                      <p:cBhvr>
                                        <p:cTn id="154" dur="500"/>
                                        <p:tgtEl>
                                          <p:spTgt spid="50"/>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xit" presetSubtype="10" fill="hold" grpId="0" nodeType="clickEffect">
                                  <p:stCondLst>
                                    <p:cond delay="0"/>
                                  </p:stCondLst>
                                  <p:childTnLst>
                                    <p:animEffect transition="out" filter="randombar(horizontal)">
                                      <p:cBhvr>
                                        <p:cTn id="158" dur="500"/>
                                        <p:tgtEl>
                                          <p:spTgt spid="43"/>
                                        </p:tgtEl>
                                      </p:cBhvr>
                                    </p:animEffect>
                                    <p:set>
                                      <p:cBhvr>
                                        <p:cTn id="159" dur="1" fill="hold">
                                          <p:stCondLst>
                                            <p:cond delay="499"/>
                                          </p:stCondLst>
                                        </p:cTn>
                                        <p:tgtEl>
                                          <p:spTgt spid="43"/>
                                        </p:tgtEl>
                                        <p:attrNameLst>
                                          <p:attrName>style.visibility</p:attrName>
                                        </p:attrNameLst>
                                      </p:cBhvr>
                                      <p:to>
                                        <p:strVal val="hidden"/>
                                      </p:to>
                                    </p:set>
                                  </p:childTnLst>
                                </p:cTn>
                              </p:par>
                              <p:par>
                                <p:cTn id="160" presetID="14" presetClass="exit" presetSubtype="10" fill="hold" grpId="0" nodeType="withEffect">
                                  <p:stCondLst>
                                    <p:cond delay="0"/>
                                  </p:stCondLst>
                                  <p:childTnLst>
                                    <p:animEffect transition="out" filter="randombar(horizontal)">
                                      <p:cBhvr>
                                        <p:cTn id="161" dur="500"/>
                                        <p:tgtEl>
                                          <p:spTgt spid="45"/>
                                        </p:tgtEl>
                                      </p:cBhvr>
                                    </p:animEffect>
                                    <p:set>
                                      <p:cBhvr>
                                        <p:cTn id="162" dur="1" fill="hold">
                                          <p:stCondLst>
                                            <p:cond delay="499"/>
                                          </p:stCondLst>
                                        </p:cTn>
                                        <p:tgtEl>
                                          <p:spTgt spid="45"/>
                                        </p:tgtEl>
                                        <p:attrNameLst>
                                          <p:attrName>style.visibility</p:attrName>
                                        </p:attrNameLst>
                                      </p:cBhvr>
                                      <p:to>
                                        <p:strVal val="hidden"/>
                                      </p:to>
                                    </p:set>
                                  </p:childTnLst>
                                </p:cTn>
                              </p:par>
                            </p:childTnLst>
                          </p:cTn>
                        </p:par>
                        <p:par>
                          <p:cTn id="163" fill="hold">
                            <p:stCondLst>
                              <p:cond delay="500"/>
                            </p:stCondLst>
                            <p:childTnLst>
                              <p:par>
                                <p:cTn id="164" presetID="10" presetClass="entr" presetSubtype="0" fill="hold" grpId="0" nodeType="after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fade">
                                      <p:cBhvr>
                                        <p:cTn id="1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t>
            </a:r>
            <a:r>
              <a:rPr lang="en-US" dirty="0" smtClean="0"/>
              <a:t>Algorithm </a:t>
            </a:r>
            <a:r>
              <a:rPr lang="en-US" dirty="0"/>
              <a:t>for MST </a:t>
            </a:r>
          </a:p>
        </p:txBody>
      </p:sp>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sz="2200" b="1" dirty="0">
                <a:solidFill>
                  <a:schemeClr val="tx2">
                    <a:lumMod val="60000"/>
                    <a:lumOff val="40000"/>
                  </a:schemeClr>
                </a:solidFill>
                <a:latin typeface="Consolas" pitchFamily="49" charset="0"/>
                <a:cs typeface="Consolas" pitchFamily="49" charset="0"/>
              </a:rPr>
              <a:t>Function </a:t>
            </a:r>
            <a:r>
              <a:rPr lang="en-US" sz="2200" b="1" dirty="0" err="1">
                <a:solidFill>
                  <a:schemeClr val="tx2">
                    <a:lumMod val="60000"/>
                    <a:lumOff val="40000"/>
                  </a:schemeClr>
                </a:solidFill>
                <a:latin typeface="Consolas" pitchFamily="49" charset="0"/>
                <a:cs typeface="Consolas" pitchFamily="49" charset="0"/>
              </a:rPr>
              <a:t>Kruskal</a:t>
            </a:r>
            <a:r>
              <a:rPr lang="en-US" sz="2200" b="1" dirty="0">
                <a:solidFill>
                  <a:schemeClr val="tx2">
                    <a:lumMod val="60000"/>
                    <a:lumOff val="40000"/>
                  </a:schemeClr>
                </a:solidFill>
                <a:latin typeface="Consolas" pitchFamily="49" charset="0"/>
                <a:cs typeface="Consolas" pitchFamily="49" charset="0"/>
              </a:rPr>
              <a:t>(G = (N, A))</a:t>
            </a:r>
          </a:p>
          <a:p>
            <a:pPr marL="0" indent="0" algn="l">
              <a:spcAft>
                <a:spcPts val="300"/>
              </a:spcAft>
              <a:buNone/>
            </a:pPr>
            <a:r>
              <a:rPr lang="en-US" sz="2200" b="1" dirty="0">
                <a:solidFill>
                  <a:srgbClr val="F9C5D7"/>
                </a:solidFill>
                <a:latin typeface="Consolas" pitchFamily="49" charset="0"/>
                <a:cs typeface="Consolas" pitchFamily="49" charset="0"/>
              </a:rPr>
              <a:t>Sort A by increasing length </a:t>
            </a:r>
          </a:p>
          <a:p>
            <a:pPr marL="0" indent="0" algn="l">
              <a:spcAft>
                <a:spcPts val="300"/>
              </a:spcAft>
              <a:buNone/>
            </a:pPr>
            <a:r>
              <a:rPr lang="en-US" sz="2200" b="1" dirty="0">
                <a:solidFill>
                  <a:srgbClr val="F9C5D7"/>
                </a:solidFill>
                <a:latin typeface="Consolas" pitchFamily="49" charset="0"/>
                <a:cs typeface="Consolas" pitchFamily="49" charset="0"/>
              </a:rPr>
              <a:t>n ← the number of nodes in N</a:t>
            </a:r>
          </a:p>
          <a:p>
            <a:pPr marL="0" indent="0" algn="l">
              <a:spcAft>
                <a:spcPts val="300"/>
              </a:spcAft>
              <a:buNone/>
            </a:pPr>
            <a:r>
              <a:rPr lang="en-US" sz="2200" b="1" dirty="0">
                <a:solidFill>
                  <a:srgbClr val="F9C5D7"/>
                </a:solidFill>
                <a:latin typeface="Consolas" pitchFamily="49" charset="0"/>
                <a:cs typeface="Consolas" pitchFamily="49" charset="0"/>
              </a:rPr>
              <a:t>T ← Ø {edges of the minimum spanning tree} </a:t>
            </a:r>
          </a:p>
          <a:p>
            <a:pPr marL="0" indent="0" algn="l">
              <a:spcAft>
                <a:spcPts val="300"/>
              </a:spcAft>
              <a:buNone/>
            </a:pPr>
            <a:r>
              <a:rPr lang="en-US" sz="2200" b="1" dirty="0">
                <a:solidFill>
                  <a:srgbClr val="F9C5D7"/>
                </a:solidFill>
                <a:latin typeface="Consolas" pitchFamily="49" charset="0"/>
                <a:cs typeface="Consolas" pitchFamily="49" charset="0"/>
              </a:rPr>
              <a:t>Define n sets, containing a different element of set N </a:t>
            </a:r>
          </a:p>
          <a:p>
            <a:pPr marL="0" indent="0" algn="l">
              <a:spcAft>
                <a:spcPts val="300"/>
              </a:spcAft>
              <a:buNone/>
            </a:pPr>
            <a:r>
              <a:rPr lang="en-IN" sz="2200" b="1" dirty="0">
                <a:solidFill>
                  <a:srgbClr val="F9C5D7"/>
                </a:solidFill>
                <a:latin typeface="Consolas" pitchFamily="49" charset="0"/>
                <a:cs typeface="Consolas" pitchFamily="49" charset="0"/>
              </a:rPr>
              <a:t>repeat</a:t>
            </a:r>
          </a:p>
          <a:p>
            <a:pPr marL="400050" lvl="1" indent="0" algn="l">
              <a:spcAft>
                <a:spcPts val="300"/>
              </a:spcAft>
              <a:buNone/>
            </a:pPr>
            <a:r>
              <a:rPr lang="en-IN" b="1" dirty="0">
                <a:solidFill>
                  <a:srgbClr val="F9C5D7"/>
                </a:solidFill>
                <a:latin typeface="Consolas" pitchFamily="49" charset="0"/>
                <a:cs typeface="Consolas" pitchFamily="49" charset="0"/>
              </a:rPr>
              <a:t>e ← {u, v} </a:t>
            </a:r>
            <a:r>
              <a:rPr lang="en-IN" sz="1800" b="1" dirty="0">
                <a:solidFill>
                  <a:srgbClr val="F9C5D7"/>
                </a:solidFill>
                <a:latin typeface="Consolas" pitchFamily="49" charset="0"/>
                <a:cs typeface="Consolas" pitchFamily="49" charset="0"/>
              </a:rPr>
              <a:t>//e is the shortest edge not yet considered</a:t>
            </a:r>
          </a:p>
          <a:p>
            <a:pPr marL="400050" lvl="1" indent="0" algn="l">
              <a:spcAft>
                <a:spcPts val="300"/>
              </a:spcAft>
              <a:buNone/>
            </a:pP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 find(u) </a:t>
            </a:r>
          </a:p>
          <a:p>
            <a:pPr marL="400050" lvl="1" indent="0" algn="l">
              <a:spcAft>
                <a:spcPts val="300"/>
              </a:spcAft>
              <a:buNone/>
            </a:pP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 find(v) </a:t>
            </a:r>
          </a:p>
          <a:p>
            <a:pPr marL="400050" lvl="1" indent="0" algn="l">
              <a:spcAft>
                <a:spcPts val="300"/>
              </a:spcAft>
              <a:buNone/>
            </a:pPr>
            <a:r>
              <a:rPr lang="en-IN" b="1" dirty="0">
                <a:solidFill>
                  <a:srgbClr val="F9C5D7"/>
                </a:solidFill>
                <a:latin typeface="Consolas" pitchFamily="49" charset="0"/>
                <a:cs typeface="Consolas" pitchFamily="49" charset="0"/>
              </a:rPr>
              <a:t>if </a:t>
            </a: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 </a:t>
            </a: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then merge(</a:t>
            </a: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a:t>
            </a: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a:t>
            </a:r>
          </a:p>
          <a:p>
            <a:pPr marL="400050" lvl="1" indent="0" algn="l">
              <a:spcAft>
                <a:spcPts val="300"/>
              </a:spcAft>
              <a:buNone/>
            </a:pPr>
            <a:r>
              <a:rPr lang="en-IN" b="1" dirty="0">
                <a:solidFill>
                  <a:srgbClr val="F9C5D7"/>
                </a:solidFill>
                <a:latin typeface="Consolas" pitchFamily="49" charset="0"/>
                <a:cs typeface="Consolas" pitchFamily="49" charset="0"/>
              </a:rPr>
              <a:t>T ← T U {e} </a:t>
            </a:r>
          </a:p>
          <a:p>
            <a:pPr marL="0" indent="0" algn="l">
              <a:spcAft>
                <a:spcPts val="300"/>
              </a:spcAft>
              <a:buNone/>
            </a:pPr>
            <a:r>
              <a:rPr lang="en-IN" sz="2200" b="1" dirty="0">
                <a:solidFill>
                  <a:srgbClr val="F9C5D7"/>
                </a:solidFill>
                <a:latin typeface="Consolas" pitchFamily="49" charset="0"/>
                <a:cs typeface="Consolas" pitchFamily="49" charset="0"/>
              </a:rPr>
              <a:t>until T contains n - 1 edges </a:t>
            </a:r>
          </a:p>
          <a:p>
            <a:pPr marL="0" indent="0" algn="l">
              <a:spcAft>
                <a:spcPts val="300"/>
              </a:spcAft>
              <a:buNone/>
            </a:pPr>
            <a:r>
              <a:rPr lang="en-IN" sz="2200" b="1" dirty="0">
                <a:solidFill>
                  <a:srgbClr val="F9C5D7"/>
                </a:solidFill>
                <a:latin typeface="Consolas" pitchFamily="49" charset="0"/>
                <a:cs typeface="Consolas" pitchFamily="49" charset="0"/>
              </a:rPr>
              <a:t>return T</a:t>
            </a:r>
          </a:p>
          <a:p>
            <a:endParaRPr lang="en-US" dirty="0"/>
          </a:p>
        </p:txBody>
      </p:sp>
      <mc:AlternateContent xmlns:mc="http://schemas.openxmlformats.org/markup-compatibility/2006" xmlns:a14="http://schemas.microsoft.com/office/drawing/2010/main">
        <mc:Choice Requires="a14">
          <p:sp>
            <p:nvSpPr>
              <p:cNvPr id="4" name="Rounded Rectangular Callout 3"/>
              <p:cNvSpPr/>
              <p:nvPr/>
            </p:nvSpPr>
            <p:spPr>
              <a:xfrm>
                <a:off x="2788920" y="4171406"/>
                <a:ext cx="6433458" cy="457200"/>
              </a:xfrm>
              <a:prstGeom prst="wedgeRoundRectCallout">
                <a:avLst>
                  <a:gd name="adj1" fmla="val -53755"/>
                  <a:gd name="adj2" fmla="val -12070"/>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AD1457"/>
                    </a:solidFill>
                  </a:rPr>
                  <a:t>find(u) tells in which connected component a node </a:t>
                </a:r>
                <a14:m>
                  <m:oMath xmlns:m="http://schemas.openxmlformats.org/officeDocument/2006/math">
                    <m:r>
                      <a:rPr lang="en-US" sz="2000" dirty="0">
                        <a:solidFill>
                          <a:srgbClr val="AD1457"/>
                        </a:solidFill>
                        <a:latin typeface="Cambria Math" panose="02040503050406030204" pitchFamily="18" charset="0"/>
                      </a:rPr>
                      <m:t>𝑢</m:t>
                    </m:r>
                  </m:oMath>
                </a14:m>
                <a:r>
                  <a:rPr lang="en-US" sz="2000" dirty="0">
                    <a:solidFill>
                      <a:srgbClr val="AD1457"/>
                    </a:solidFill>
                  </a:rPr>
                  <a:t> is found </a:t>
                </a:r>
              </a:p>
            </p:txBody>
          </p:sp>
        </mc:Choice>
        <mc:Fallback xmlns="">
          <p:sp>
            <p:nvSpPr>
              <p:cNvPr id="4" name="Rounded Rectangular Callout 3"/>
              <p:cNvSpPr>
                <a:spLocks noRot="1" noChangeAspect="1" noMove="1" noResize="1" noEditPoints="1" noAdjustHandles="1" noChangeArrowheads="1" noChangeShapeType="1" noTextEdit="1"/>
              </p:cNvSpPr>
              <p:nvPr/>
            </p:nvSpPr>
            <p:spPr>
              <a:xfrm>
                <a:off x="2788920" y="4171406"/>
                <a:ext cx="6433458" cy="457200"/>
              </a:xfrm>
              <a:prstGeom prst="wedgeRoundRectCallout">
                <a:avLst>
                  <a:gd name="adj1" fmla="val -53755"/>
                  <a:gd name="adj2" fmla="val -12070"/>
                  <a:gd name="adj3" fmla="val 16667"/>
                </a:avLst>
              </a:prstGeom>
              <a:blipFill>
                <a:blip r:embed="rId2"/>
                <a:stretch>
                  <a:fillRect r="-454" b="-16883"/>
                </a:stretch>
              </a:blipFill>
              <a:ln>
                <a:solidFill>
                  <a:schemeClr val="accent2">
                    <a:lumMod val="60000"/>
                    <a:lumOff val="40000"/>
                  </a:schemeClr>
                </a:solidFill>
              </a:ln>
            </p:spPr>
            <p:txBody>
              <a:bodyPr/>
              <a:lstStyle/>
              <a:p>
                <a:r>
                  <a:rPr lang="en-US">
                    <a:noFill/>
                  </a:rPr>
                  <a:t> </a:t>
                </a:r>
              </a:p>
            </p:txBody>
          </p:sp>
        </mc:Fallback>
      </mc:AlternateContent>
      <p:sp>
        <p:nvSpPr>
          <p:cNvPr id="5" name="Rounded Rectangular Callout 4"/>
          <p:cNvSpPr/>
          <p:nvPr/>
        </p:nvSpPr>
        <p:spPr>
          <a:xfrm>
            <a:off x="4286793" y="5061857"/>
            <a:ext cx="7221584" cy="457200"/>
          </a:xfrm>
          <a:prstGeom prst="wedgeRoundRectCallout">
            <a:avLst>
              <a:gd name="adj1" fmla="val -54083"/>
              <a:gd name="adj2" fmla="val -44675"/>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AD1457"/>
                </a:solidFill>
              </a:rPr>
              <a:t>m</a:t>
            </a:r>
            <a:r>
              <a:rPr lang="en-US" sz="2000" dirty="0" smtClean="0">
                <a:solidFill>
                  <a:srgbClr val="AD1457"/>
                </a:solidFill>
              </a:rPr>
              <a:t>erge(</a:t>
            </a:r>
            <a:r>
              <a:rPr lang="en-US" sz="2000" dirty="0" err="1" smtClean="0">
                <a:solidFill>
                  <a:srgbClr val="AD1457"/>
                </a:solidFill>
              </a:rPr>
              <a:t>ucomp</a:t>
            </a:r>
            <a:r>
              <a:rPr lang="en-US" sz="2000" dirty="0" smtClean="0">
                <a:solidFill>
                  <a:srgbClr val="AD1457"/>
                </a:solidFill>
              </a:rPr>
              <a:t>, </a:t>
            </a:r>
            <a:r>
              <a:rPr lang="en-US" sz="2000" dirty="0" err="1" smtClean="0">
                <a:solidFill>
                  <a:srgbClr val="AD1457"/>
                </a:solidFill>
              </a:rPr>
              <a:t>vcomp</a:t>
            </a:r>
            <a:r>
              <a:rPr lang="en-US" sz="2000" dirty="0" smtClean="0">
                <a:solidFill>
                  <a:srgbClr val="AD1457"/>
                </a:solidFill>
              </a:rPr>
              <a:t>) is used to merge two connected components.</a:t>
            </a:r>
            <a:endParaRPr lang="en-US" sz="2000" dirty="0">
              <a:solidFill>
                <a:srgbClr val="AD1457"/>
              </a:solidFill>
            </a:endParaRPr>
          </a:p>
        </p:txBody>
      </p:sp>
    </p:spTree>
    <p:extLst>
      <p:ext uri="{BB962C8B-B14F-4D97-AF65-F5344CB8AC3E}">
        <p14:creationId xmlns:p14="http://schemas.microsoft.com/office/powerpoint/2010/main" val="264882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complexity for the </a:t>
                </a:r>
                <a:r>
                  <a:rPr lang="en-US" dirty="0" err="1">
                    <a:ea typeface="Times New Roman" panose="02020603050405020304" pitchFamily="18" charset="0"/>
                    <a:cs typeface="Times New Roman" panose="02020603050405020304" pitchFamily="18" charset="0"/>
                  </a:rPr>
                  <a:t>Kruskal’s</a:t>
                </a:r>
                <a:r>
                  <a:rPr lang="en-US" dirty="0">
                    <a:ea typeface="Times New Roman" panose="02020603050405020304" pitchFamily="18" charset="0"/>
                    <a:cs typeface="Times New Roman" panose="02020603050405020304" pitchFamily="18" charset="0"/>
                  </a:rPr>
                  <a:t> algorithm is in </a:t>
                </a:r>
                <a14:m>
                  <m:oMath xmlns:m="http://schemas.openxmlformats.org/officeDocument/2006/math">
                    <m:r>
                      <a:rPr lang="el-GR" b="1" i="1" dirty="0" smtClean="0">
                        <a:solidFill>
                          <a:srgbClr val="AD1457"/>
                        </a:solidFill>
                        <a:latin typeface="Cambria Math" panose="02040503050406030204" pitchFamily="18" charset="0"/>
                        <a:ea typeface="Cambria Math" panose="02040503050406030204" pitchFamily="18" charset="0"/>
                        <a:cs typeface="Times New Roman" panose="02020603050405020304" pitchFamily="18" charset="0"/>
                      </a:rPr>
                      <m:t>𝜽</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𝒍𝒐𝒈</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where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oMath>
                </a14:m>
                <a:r>
                  <a:rPr lang="en-US" dirty="0">
                    <a:ea typeface="Times New Roman" panose="02020603050405020304" pitchFamily="18" charset="0"/>
                    <a:cs typeface="Times New Roman" panose="02020603050405020304" pitchFamily="18" charset="0"/>
                  </a:rPr>
                  <a:t> is total number of </a:t>
                </a:r>
                <a:r>
                  <a:rPr lang="en-US" dirty="0">
                    <a:solidFill>
                      <a:srgbClr val="AD1457"/>
                    </a:solidFill>
                    <a:ea typeface="Times New Roman" panose="02020603050405020304" pitchFamily="18" charset="0"/>
                    <a:cs typeface="Times New Roman" panose="02020603050405020304" pitchFamily="18" charset="0"/>
                  </a:rPr>
                  <a:t>edges </a:t>
                </a:r>
                <a:r>
                  <a:rPr lang="en-US" dirty="0">
                    <a:ea typeface="Times New Roman" panose="02020603050405020304" pitchFamily="18" charset="0"/>
                    <a:cs typeface="Times New Roman" panose="02020603050405020304" pitchFamily="18" charset="0"/>
                  </a:rPr>
                  <a:t>and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i="1" dirty="0">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is the total number of </a:t>
                </a:r>
                <a:r>
                  <a:rPr lang="en-US" dirty="0">
                    <a:solidFill>
                      <a:srgbClr val="AD1457"/>
                    </a:solidFill>
                    <a:ea typeface="Times New Roman" panose="02020603050405020304" pitchFamily="18" charset="0"/>
                    <a:cs typeface="Times New Roman" panose="02020603050405020304" pitchFamily="18" charset="0"/>
                  </a:rPr>
                  <a:t>nodes</a:t>
                </a:r>
                <a:r>
                  <a:rPr lang="en-US" dirty="0">
                    <a:ea typeface="Times New Roman" panose="02020603050405020304" pitchFamily="18" charset="0"/>
                    <a:cs typeface="Times New Roman" panose="02020603050405020304" pitchFamily="18" charset="0"/>
                  </a:rPr>
                  <a:t> in the graph </a:t>
                </a:r>
                <a14:m>
                  <m:oMath xmlns:m="http://schemas.openxmlformats.org/officeDocument/2006/math">
                    <m:r>
                      <a:rPr lang="en-US" i="1" dirty="0">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dirty="0">
                    <a:ea typeface="Times New Roman" panose="02020603050405020304" pitchFamily="18" charset="0"/>
                    <a:cs typeface="Times New Roman" panose="02020603050405020304" pitchFamily="18" charset="0"/>
                  </a:rPr>
                  <a:t>.</a:t>
                </a:r>
                <a:endParaRPr lang="en-US" dirty="0">
                  <a:ea typeface="Times New Roman" panose="02020603050405020304" pitchFamily="18" charset="0"/>
                  <a:cs typeface="Shruti" panose="020B0502040204020203" pitchFamily="34" charset="0"/>
                </a:endParaRPr>
              </a:p>
              <a:p>
                <a:endParaRPr lang="en-US" dirty="0" smtClean="0"/>
              </a:p>
              <a:p>
                <a:r>
                  <a:rPr lang="en-US" dirty="0" smtClean="0"/>
                  <a:t>Write </a:t>
                </a:r>
                <a:r>
                  <a:rPr lang="en-US" dirty="0"/>
                  <a:t>the </a:t>
                </a:r>
                <a:r>
                  <a:rPr lang="en-US" dirty="0" err="1"/>
                  <a:t>kruskal’s</a:t>
                </a:r>
                <a:r>
                  <a:rPr lang="en-US" dirty="0"/>
                  <a:t> Algorithm to find out Minimum Spanning Tree. Apply the same and find MST for the graph given below.</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
        <p:nvSpPr>
          <p:cNvPr id="4" name="Text Box 56"/>
          <p:cNvSpPr txBox="1">
            <a:spLocks noChangeArrowheads="1"/>
          </p:cNvSpPr>
          <p:nvPr/>
        </p:nvSpPr>
        <p:spPr bwMode="auto">
          <a:xfrm>
            <a:off x="1556665" y="4406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710948"/>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5103616"/>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758448"/>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872748"/>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796548"/>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710947"/>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786037"/>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4329947"/>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4177547"/>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601286"/>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872748"/>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4025148"/>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872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787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4406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34155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44823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3491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787147"/>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701548"/>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5168147"/>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625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50157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7109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4296611"/>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9489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4025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4101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558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5311023"/>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603204"/>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34155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329704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948947"/>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3021485"/>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801466"/>
                <a:ext cx="457200" cy="461665"/>
              </a:xfrm>
              <a:prstGeom prst="rect">
                <a:avLst/>
              </a:prstGeom>
              <a:blipFill>
                <a:blip r:embed="rId3"/>
                <a:stretch>
                  <a:fillRect/>
                </a:stretch>
              </a:blipFill>
            </p:spPr>
            <p:txBody>
              <a:bodyPr/>
              <a:lstStyle/>
              <a:p>
                <a:r>
                  <a:rPr lang="en-US">
                    <a:noFill/>
                  </a:rPr>
                  <a:t> </a:t>
                </a:r>
              </a:p>
            </p:txBody>
          </p:sp>
        </mc:Fallback>
      </mc:AlternateContent>
      <p:sp>
        <p:nvSpPr>
          <p:cNvPr id="43" name="Oval 42"/>
          <p:cNvSpPr/>
          <p:nvPr/>
        </p:nvSpPr>
        <p:spPr>
          <a:xfrm>
            <a:off x="7424065" y="3263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549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653393"/>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653393"/>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4186793"/>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4186793"/>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863348"/>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863348"/>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863348"/>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863348"/>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801466"/>
                <a:ext cx="457200" cy="461665"/>
              </a:xfrm>
              <a:prstGeom prst="rect">
                <a:avLst/>
              </a:prstGeom>
              <a:blipFill>
                <a:blip r:embed="rId4"/>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3415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339359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96061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99443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51692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964432"/>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95115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93954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74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512751" y="530001"/>
            <a:ext cx="8767718" cy="412420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General Characteristics of greedy algorithms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Elements of Greedy Strategy</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Make change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Minimum Spanning trees (</a:t>
            </a:r>
            <a:r>
              <a:rPr lang="en-US" sz="2400" dirty="0" err="1">
                <a:solidFill>
                  <a:srgbClr val="424242"/>
                </a:solidFill>
              </a:rPr>
              <a:t>Kruskal’s</a:t>
            </a:r>
            <a:r>
              <a:rPr lang="en-US" sz="2400" dirty="0">
                <a:solidFill>
                  <a:srgbClr val="424242"/>
                </a:solidFill>
              </a:rPr>
              <a:t> algorithm, Prim’s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Knapsack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Job Scheduling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Huffman code</a:t>
            </a: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fade">
                                      <p:cBhvr>
                                        <p:cTn id="5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Prim's algorithm, the minimum spanning </a:t>
                </a:r>
                <a:r>
                  <a:rPr lang="en-US" dirty="0">
                    <a:solidFill>
                      <a:srgbClr val="AD1457"/>
                    </a:solidFill>
                  </a:rPr>
                  <a:t>tree grows in a natural way</a:t>
                </a:r>
                <a:r>
                  <a:rPr lang="en-US" dirty="0"/>
                  <a:t>, starting from an arbitrary root. </a:t>
                </a:r>
              </a:p>
              <a:p>
                <a:r>
                  <a:rPr lang="en-US" dirty="0"/>
                  <a:t>At each stage we </a:t>
                </a:r>
                <a:r>
                  <a:rPr lang="en-US" dirty="0">
                    <a:solidFill>
                      <a:srgbClr val="AD1457"/>
                    </a:solidFill>
                  </a:rPr>
                  <a:t>add a new branch </a:t>
                </a:r>
                <a:r>
                  <a:rPr lang="en-US" dirty="0"/>
                  <a:t>to the tree already constructed; the algorithm stops when all the nodes have been reached.</a:t>
                </a:r>
              </a:p>
              <a:p>
                <a:r>
                  <a:rPr lang="en-US" dirty="0"/>
                  <a:t>The complexity for the Prim’s algorithm is </a:t>
                </a:r>
                <a14:m>
                  <m:oMath xmlns:m="http://schemas.openxmlformats.org/officeDocument/2006/math">
                    <m:r>
                      <a:rPr lang="el-GR" b="1" i="1" dirty="0" smtClean="0">
                        <a:solidFill>
                          <a:srgbClr val="AD1457"/>
                        </a:solidFill>
                        <a:latin typeface="Cambria Math" panose="02040503050406030204" pitchFamily="18" charset="0"/>
                        <a:ea typeface="Cambria Math" panose="02040503050406030204" pitchFamily="18" charset="0"/>
                      </a:rPr>
                      <m:t>𝜽</m:t>
                    </m:r>
                    <m:r>
                      <a:rPr lang="en-US" b="1" i="1" dirty="0">
                        <a:solidFill>
                          <a:srgbClr val="AD1457"/>
                        </a:solidFill>
                        <a:latin typeface="Cambria Math" panose="02040503050406030204" pitchFamily="18" charset="0"/>
                      </a:rPr>
                      <m:t>(</m:t>
                    </m:r>
                    <m:sSup>
                      <m:sSupPr>
                        <m:ctrlPr>
                          <a:rPr lang="en-US" b="1" i="1" dirty="0">
                            <a:solidFill>
                              <a:srgbClr val="AD1457"/>
                            </a:solidFill>
                            <a:latin typeface="Cambria Math" panose="02040503050406030204" pitchFamily="18" charset="0"/>
                          </a:rPr>
                        </m:ctrlPr>
                      </m:sSupPr>
                      <m:e>
                        <m:r>
                          <a:rPr lang="en-US" b="1" i="1" dirty="0">
                            <a:solidFill>
                              <a:srgbClr val="AD1457"/>
                            </a:solidFill>
                            <a:latin typeface="Cambria Math" panose="02040503050406030204" pitchFamily="18" charset="0"/>
                          </a:rPr>
                          <m:t>𝒏</m:t>
                        </m:r>
                      </m:e>
                      <m:sup>
                        <m:r>
                          <a:rPr lang="en-US" b="1" i="1" dirty="0">
                            <a:solidFill>
                              <a:srgbClr val="AD1457"/>
                            </a:solidFill>
                            <a:latin typeface="Cambria Math" panose="02040503050406030204" pitchFamily="18" charset="0"/>
                          </a:rPr>
                          <m:t>𝟐</m:t>
                        </m:r>
                      </m:sup>
                    </m:sSup>
                    <m:r>
                      <a:rPr lang="en-US" b="1" i="1" dirty="0">
                        <a:solidFill>
                          <a:srgbClr val="AD1457"/>
                        </a:solidFill>
                        <a:latin typeface="Cambria Math" panose="02040503050406030204" pitchFamily="18" charset="0"/>
                      </a:rPr>
                      <m:t>)</m:t>
                    </m:r>
                  </m:oMath>
                </a14:m>
                <a:r>
                  <a:rPr lang="en-US" b="1" dirty="0">
                    <a:solidFill>
                      <a:srgbClr val="AD1457"/>
                    </a:solidFill>
                  </a:rPr>
                  <a:t> </a:t>
                </a:r>
                <a:r>
                  <a:rPr lang="en-US" dirty="0"/>
                  <a:t>where </a:t>
                </a:r>
                <a14:m>
                  <m:oMath xmlns:m="http://schemas.openxmlformats.org/officeDocument/2006/math">
                    <m:r>
                      <a:rPr lang="en-US" i="1" dirty="0">
                        <a:latin typeface="Cambria Math" panose="02040503050406030204" pitchFamily="18" charset="0"/>
                      </a:rPr>
                      <m:t>𝑛</m:t>
                    </m:r>
                  </m:oMath>
                </a14:m>
                <a:r>
                  <a:rPr lang="en-US" dirty="0"/>
                  <a:t> is the total number of nodes in the graph </a:t>
                </a:r>
                <a14:m>
                  <m:oMath xmlns:m="http://schemas.openxmlformats.org/officeDocument/2006/math">
                    <m:r>
                      <a:rPr lang="en-US" i="1" dirty="0">
                        <a:latin typeface="Cambria Math" panose="02040503050406030204" pitchFamily="18" charset="0"/>
                      </a:rPr>
                      <m:t>𝐺</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7310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5180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995864" y="121023"/>
            <a:ext cx="4846320" cy="430887"/>
          </a:xfrm>
          <a:prstGeom prst="rect">
            <a:avLst/>
          </a:prstGeom>
          <a:noFill/>
        </p:spPr>
        <p:txBody>
          <a:bodyPr wrap="square" rtlCol="0">
            <a:spAutoFit/>
          </a:bodyPr>
          <a:lstStyle/>
          <a:p>
            <a:pPr algn="just"/>
            <a:r>
              <a:rPr lang="en-US" sz="2200" b="1" dirty="0" smtClean="0">
                <a:solidFill>
                  <a:schemeClr val="accent5"/>
                </a:solidFill>
              </a:rPr>
              <a:t>Select an arbitrary node.</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384278733"/>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a16="http://schemas.microsoft.com/office/drawing/2014/main" xmlns="" val="1582560717"/>
                    </a:ext>
                  </a:extLst>
                </a:gridCol>
                <a:gridCol w="3157851">
                  <a:extLst>
                    <a:ext uri="{9D8B030D-6E8A-4147-A177-3AD203B41FA5}">
                      <a16:colId xmlns:a16="http://schemas.microsoft.com/office/drawing/2014/main" xmlns=""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38600405"/>
                  </a:ext>
                </a:extLst>
              </a:tr>
            </a:tbl>
          </a:graphicData>
        </a:graphic>
      </p:graphicFrame>
    </p:spTree>
    <p:extLst>
      <p:ext uri="{BB962C8B-B14F-4D97-AF65-F5344CB8AC3E}">
        <p14:creationId xmlns:p14="http://schemas.microsoft.com/office/powerpoint/2010/main" val="346755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wipe(up)">
                                      <p:cBhvr>
                                        <p:cTn id="118"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4" name="TextBox 3"/>
          <p:cNvSpPr txBox="1"/>
          <p:nvPr/>
        </p:nvSpPr>
        <p:spPr>
          <a:xfrm>
            <a:off x="8595358" y="2364378"/>
            <a:ext cx="3135088" cy="430887"/>
          </a:xfrm>
          <a:prstGeom prst="rect">
            <a:avLst/>
          </a:prstGeom>
          <a:noFill/>
        </p:spPr>
        <p:txBody>
          <a:bodyPr wrap="square" rtlCol="0">
            <a:spAutoFit/>
          </a:bodyPr>
          <a:lstStyle/>
          <a:p>
            <a:r>
              <a:rPr lang="en-US" sz="2200" b="1" dirty="0" smtClean="0">
                <a:solidFill>
                  <a:srgbClr val="92D050"/>
                </a:solidFill>
              </a:rPr>
              <a:t>{</a:t>
            </a:r>
            <a:r>
              <a:rPr lang="en-US" sz="2200" b="1" dirty="0">
                <a:solidFill>
                  <a:srgbClr val="92D050"/>
                </a:solidFill>
              </a:rPr>
              <a:t>1, 4}, {2, 3</a:t>
            </a:r>
            <a:r>
              <a:rPr lang="en-US" sz="2200" b="1" dirty="0" smtClean="0">
                <a:solidFill>
                  <a:srgbClr val="92D050"/>
                </a:solidFill>
              </a:rPr>
              <a:t>} {</a:t>
            </a:r>
            <a:r>
              <a:rPr lang="en-US" sz="2200" b="1" dirty="0">
                <a:solidFill>
                  <a:srgbClr val="92D050"/>
                </a:solidFill>
              </a:rPr>
              <a:t>2, 4}, {2, 5</a:t>
            </a:r>
            <a:r>
              <a:rPr lang="en-US" sz="2200" b="1" dirty="0" smtClean="0">
                <a:solidFill>
                  <a:srgbClr val="92D050"/>
                </a:solidFill>
              </a:rPr>
              <a:t>}</a:t>
            </a:r>
            <a:endParaRPr lang="en-US" sz="2200" b="1" dirty="0">
              <a:solidFill>
                <a:srgbClr val="92D050"/>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2" name="TextBox 1"/>
          <p:cNvSpPr txBox="1"/>
          <p:nvPr/>
        </p:nvSpPr>
        <p:spPr>
          <a:xfrm>
            <a:off x="8608423" y="1619794"/>
            <a:ext cx="1554480" cy="430887"/>
          </a:xfrm>
          <a:prstGeom prst="rect">
            <a:avLst/>
          </a:prstGeom>
          <a:noFill/>
        </p:spPr>
        <p:txBody>
          <a:bodyPr wrap="square" rtlCol="0">
            <a:spAutoFit/>
          </a:bodyPr>
          <a:lstStyle/>
          <a:p>
            <a:pPr lvl="0"/>
            <a:r>
              <a:rPr lang="en-US" sz="2200" b="1" dirty="0" smtClean="0">
                <a:solidFill>
                  <a:srgbClr val="92D050"/>
                </a:solidFill>
              </a:rPr>
              <a:t>{</a:t>
            </a:r>
            <a:r>
              <a:rPr lang="en-US" sz="2200" b="1" dirty="0">
                <a:solidFill>
                  <a:srgbClr val="92D050"/>
                </a:solidFill>
              </a:rPr>
              <a:t>1, 2}, {1, 4</a:t>
            </a:r>
            <a:r>
              <a:rPr lang="en-US" sz="2200" b="1" dirty="0" smtClean="0">
                <a:solidFill>
                  <a:srgbClr val="92D050"/>
                </a:solidFill>
              </a:rPr>
              <a:t>}</a:t>
            </a:r>
            <a:endParaRPr lang="en-US" sz="2200" dirty="0"/>
          </a:p>
        </p:txBody>
      </p:sp>
      <p:sp>
        <p:nvSpPr>
          <p:cNvPr id="37" name="TextBox 36"/>
          <p:cNvSpPr txBox="1"/>
          <p:nvPr/>
        </p:nvSpPr>
        <p:spPr>
          <a:xfrm>
            <a:off x="6107975" y="165247"/>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990678" y="134470"/>
            <a:ext cx="5120640" cy="430887"/>
          </a:xfrm>
          <a:prstGeom prst="rect">
            <a:avLst/>
          </a:prstGeom>
          <a:noFill/>
        </p:spPr>
        <p:txBody>
          <a:bodyPr wrap="square" rtlCol="0">
            <a:spAutoFit/>
          </a:bodyPr>
          <a:lstStyle/>
          <a:p>
            <a:pPr algn="just"/>
            <a:r>
              <a:rPr lang="en-US" sz="2200" b="1" dirty="0">
                <a:solidFill>
                  <a:schemeClr val="accent5"/>
                </a:solidFill>
              </a:rPr>
              <a:t>Find an edge with minimum </a:t>
            </a:r>
            <a:r>
              <a:rPr lang="en-US" sz="2200" b="1" dirty="0" smtClean="0">
                <a:solidFill>
                  <a:schemeClr val="accent5"/>
                </a:solidFill>
              </a:rPr>
              <a:t>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986858454"/>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a16="http://schemas.microsoft.com/office/drawing/2014/main" xmlns="" val="1582560717"/>
                    </a:ext>
                  </a:extLst>
                </a:gridCol>
                <a:gridCol w="3157851">
                  <a:extLst>
                    <a:ext uri="{9D8B030D-6E8A-4147-A177-3AD203B41FA5}">
                      <a16:colId xmlns:a16="http://schemas.microsoft.com/office/drawing/2014/main" xmlns=""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38600405"/>
                  </a:ext>
                </a:extLst>
              </a:tr>
            </a:tbl>
          </a:graphicData>
        </a:graphic>
      </p:graphicFrame>
      <p:cxnSp>
        <p:nvCxnSpPr>
          <p:cNvPr id="40" name="Straight Connector 39"/>
          <p:cNvCxnSpPr/>
          <p:nvPr/>
        </p:nvCxnSpPr>
        <p:spPr>
          <a:xfrm>
            <a:off x="9380347" y="184159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034237" y="2584003"/>
            <a:ext cx="13716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595360" y="5342708"/>
            <a:ext cx="3108960" cy="731520"/>
          </a:xfrm>
          <a:prstGeom prst="rect">
            <a:avLst/>
          </a:prstGeom>
          <a:noFill/>
        </p:spPr>
        <p:txBody>
          <a:bodyPr wrap="square" rtlCol="0">
            <a:spAutoFit/>
          </a:bodyPr>
          <a:lstStyle/>
          <a:p>
            <a:r>
              <a:rPr lang="en-US" sz="2200" b="1" dirty="0">
                <a:solidFill>
                  <a:srgbClr val="92D050"/>
                </a:solidFill>
              </a:rPr>
              <a:t>{2,4} {2,5} {3,5} {3,6} {5,6} {5,7} </a:t>
            </a:r>
            <a:r>
              <a:rPr lang="en-US" sz="2200" b="1" dirty="0" smtClean="0">
                <a:solidFill>
                  <a:srgbClr val="92D050"/>
                </a:solidFill>
              </a:rPr>
              <a:t> {</a:t>
            </a:r>
            <a:r>
              <a:rPr lang="en-US" sz="2200" b="1" dirty="0">
                <a:solidFill>
                  <a:srgbClr val="92D050"/>
                </a:solidFill>
              </a:rPr>
              <a:t>6,7}</a:t>
            </a:r>
            <a:endParaRPr lang="en-US" sz="2200" dirty="0"/>
          </a:p>
        </p:txBody>
      </p:sp>
      <p:sp>
        <p:nvSpPr>
          <p:cNvPr id="51" name="TextBox 50"/>
          <p:cNvSpPr txBox="1"/>
          <p:nvPr/>
        </p:nvSpPr>
        <p:spPr>
          <a:xfrm>
            <a:off x="8595360" y="3095897"/>
            <a:ext cx="3108960" cy="769441"/>
          </a:xfrm>
          <a:prstGeom prst="rect">
            <a:avLst/>
          </a:prstGeom>
          <a:noFill/>
        </p:spPr>
        <p:txBody>
          <a:bodyPr wrap="square" rtlCol="0">
            <a:spAutoFit/>
          </a:bodyPr>
          <a:lstStyle/>
          <a:p>
            <a:r>
              <a:rPr lang="en-US" sz="2200" b="1" dirty="0">
                <a:solidFill>
                  <a:srgbClr val="92D050"/>
                </a:solidFill>
              </a:rPr>
              <a:t>{1,4}, {2,4}, {2,5}, {3,5}, {3,6} </a:t>
            </a:r>
            <a:endParaRPr lang="en-US" sz="2200" dirty="0"/>
          </a:p>
        </p:txBody>
      </p:sp>
      <p:sp>
        <p:nvSpPr>
          <p:cNvPr id="53" name="TextBox 52"/>
          <p:cNvSpPr txBox="1"/>
          <p:nvPr/>
        </p:nvSpPr>
        <p:spPr>
          <a:xfrm>
            <a:off x="8595359" y="4598125"/>
            <a:ext cx="3122023" cy="769441"/>
          </a:xfrm>
          <a:prstGeom prst="rect">
            <a:avLst/>
          </a:prstGeom>
          <a:noFill/>
        </p:spPr>
        <p:txBody>
          <a:bodyPr wrap="square" rtlCol="0">
            <a:spAutoFit/>
          </a:bodyPr>
          <a:lstStyle/>
          <a:p>
            <a:r>
              <a:rPr lang="en-US" sz="2200" b="1" dirty="0">
                <a:solidFill>
                  <a:srgbClr val="92D050"/>
                </a:solidFill>
              </a:rPr>
              <a:t>{2,4} {2,5} {3,5} {3,6}  {4,7} {5,6} {5,7}</a:t>
            </a:r>
          </a:p>
        </p:txBody>
      </p:sp>
      <p:cxnSp>
        <p:nvCxnSpPr>
          <p:cNvPr id="42" name="Straight Connector 41"/>
          <p:cNvCxnSpPr/>
          <p:nvPr/>
        </p:nvCxnSpPr>
        <p:spPr>
          <a:xfrm flipV="1">
            <a:off x="8662052" y="25847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595359" y="3840479"/>
            <a:ext cx="3148149" cy="769441"/>
          </a:xfrm>
          <a:prstGeom prst="rect">
            <a:avLst/>
          </a:prstGeom>
          <a:noFill/>
        </p:spPr>
        <p:txBody>
          <a:bodyPr wrap="square" rtlCol="0">
            <a:spAutoFit/>
          </a:bodyPr>
          <a:lstStyle/>
          <a:p>
            <a:r>
              <a:rPr lang="en-US" sz="2200" b="1" dirty="0">
                <a:solidFill>
                  <a:srgbClr val="92D050"/>
                </a:solidFill>
              </a:rPr>
              <a:t>{2,4} {2,5} {3,5} {3,6</a:t>
            </a:r>
            <a:r>
              <a:rPr lang="en-US" sz="2200" b="1" dirty="0" smtClean="0">
                <a:solidFill>
                  <a:srgbClr val="92D050"/>
                </a:solidFill>
              </a:rPr>
              <a:t>}  {</a:t>
            </a:r>
            <a:r>
              <a:rPr lang="en-US" sz="2200" b="1" dirty="0">
                <a:solidFill>
                  <a:srgbClr val="92D050"/>
                </a:solidFill>
              </a:rPr>
              <a:t>4,5} {4,7</a:t>
            </a:r>
            <a:r>
              <a:rPr lang="en-US" sz="2200" b="1" dirty="0" smtClean="0">
                <a:solidFill>
                  <a:srgbClr val="92D050"/>
                </a:solidFill>
              </a:rPr>
              <a:t>}</a:t>
            </a:r>
            <a:endParaRPr lang="en-US" sz="2200" b="1" dirty="0">
              <a:solidFill>
                <a:srgbClr val="92D050"/>
              </a:solidFill>
            </a:endParaRPr>
          </a:p>
        </p:txBody>
      </p:sp>
      <p:cxnSp>
        <p:nvCxnSpPr>
          <p:cNvPr id="43" name="Straight Connector 42"/>
          <p:cNvCxnSpPr/>
          <p:nvPr/>
        </p:nvCxnSpPr>
        <p:spPr>
          <a:xfrm>
            <a:off x="8622167" y="3676818"/>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298285" y="3333208"/>
            <a:ext cx="19202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619015" y="43984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665029" y="4807134"/>
            <a:ext cx="22860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04566" y="4068431"/>
            <a:ext cx="23774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0412" y="5141731"/>
            <a:ext cx="118872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589931" y="5881959"/>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38945" y="5560425"/>
            <a:ext cx="2926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975564" y="2377438"/>
            <a:ext cx="1280160" cy="430887"/>
          </a:xfrm>
          <a:prstGeom prst="rect">
            <a:avLst/>
          </a:prstGeom>
          <a:noFill/>
        </p:spPr>
        <p:txBody>
          <a:bodyPr wrap="square" rtlCol="0">
            <a:spAutoFit/>
          </a:bodyPr>
          <a:lstStyle/>
          <a:p>
            <a:pPr algn="ctr"/>
            <a:r>
              <a:rPr lang="en-US" sz="2200" b="1" dirty="0">
                <a:solidFill>
                  <a:srgbClr val="92D050"/>
                </a:solidFill>
              </a:rPr>
              <a:t>1, 2</a:t>
            </a:r>
          </a:p>
        </p:txBody>
      </p:sp>
      <p:sp>
        <p:nvSpPr>
          <p:cNvPr id="56" name="TextBox 55"/>
          <p:cNvSpPr txBox="1"/>
          <p:nvPr/>
        </p:nvSpPr>
        <p:spPr>
          <a:xfrm>
            <a:off x="6975564" y="3104604"/>
            <a:ext cx="1280160" cy="430887"/>
          </a:xfrm>
          <a:prstGeom prst="rect">
            <a:avLst/>
          </a:prstGeom>
          <a:noFill/>
        </p:spPr>
        <p:txBody>
          <a:bodyPr wrap="square" rtlCol="0">
            <a:spAutoFit/>
          </a:bodyPr>
          <a:lstStyle/>
          <a:p>
            <a:pPr algn="ctr"/>
            <a:r>
              <a:rPr lang="en-US" sz="2200" b="1" dirty="0">
                <a:solidFill>
                  <a:srgbClr val="92D050"/>
                </a:solidFill>
              </a:rPr>
              <a:t>1, </a:t>
            </a:r>
            <a:r>
              <a:rPr lang="en-US" sz="2200" b="1" dirty="0" smtClean="0">
                <a:solidFill>
                  <a:srgbClr val="92D050"/>
                </a:solidFill>
              </a:rPr>
              <a:t>2, 3</a:t>
            </a:r>
            <a:endParaRPr lang="en-US" sz="2200" b="1" dirty="0">
              <a:solidFill>
                <a:srgbClr val="92D050"/>
              </a:solidFill>
            </a:endParaRPr>
          </a:p>
        </p:txBody>
      </p:sp>
      <p:sp>
        <p:nvSpPr>
          <p:cNvPr id="57" name="TextBox 56"/>
          <p:cNvSpPr txBox="1"/>
          <p:nvPr/>
        </p:nvSpPr>
        <p:spPr>
          <a:xfrm>
            <a:off x="6975564" y="3875313"/>
            <a:ext cx="1280160" cy="430887"/>
          </a:xfrm>
          <a:prstGeom prst="rect">
            <a:avLst/>
          </a:prstGeom>
          <a:noFill/>
        </p:spPr>
        <p:txBody>
          <a:bodyPr wrap="square" rtlCol="0">
            <a:spAutoFit/>
          </a:bodyPr>
          <a:lstStyle/>
          <a:p>
            <a:pPr algn="ctr"/>
            <a:r>
              <a:rPr lang="en-US" sz="2200" b="1" dirty="0" smtClean="0">
                <a:solidFill>
                  <a:srgbClr val="92D050"/>
                </a:solidFill>
              </a:rPr>
              <a:t>1, 2, 3, 4</a:t>
            </a:r>
            <a:endParaRPr lang="en-US" sz="2200" b="1" dirty="0">
              <a:solidFill>
                <a:srgbClr val="92D050"/>
              </a:solidFill>
            </a:endParaRPr>
          </a:p>
        </p:txBody>
      </p:sp>
      <p:sp>
        <p:nvSpPr>
          <p:cNvPr id="58" name="TextBox 57"/>
          <p:cNvSpPr txBox="1"/>
          <p:nvPr/>
        </p:nvSpPr>
        <p:spPr>
          <a:xfrm>
            <a:off x="6884124" y="4628604"/>
            <a:ext cx="1463040" cy="457200"/>
          </a:xfrm>
          <a:prstGeom prst="rect">
            <a:avLst/>
          </a:prstGeom>
          <a:noFill/>
        </p:spPr>
        <p:txBody>
          <a:bodyPr wrap="square" rtlCol="0">
            <a:spAutoFit/>
          </a:bodyPr>
          <a:lstStyle/>
          <a:p>
            <a:pPr algn="ctr"/>
            <a:r>
              <a:rPr lang="en-US" sz="2200" b="1" dirty="0" smtClean="0">
                <a:solidFill>
                  <a:srgbClr val="92D050"/>
                </a:solidFill>
              </a:rPr>
              <a:t>1, 2, 3, 4, 5</a:t>
            </a:r>
            <a:endParaRPr lang="en-US" sz="2200" b="1" dirty="0">
              <a:solidFill>
                <a:srgbClr val="92D050"/>
              </a:solidFill>
            </a:endParaRPr>
          </a:p>
        </p:txBody>
      </p:sp>
      <p:sp>
        <p:nvSpPr>
          <p:cNvPr id="59" name="TextBox 58"/>
          <p:cNvSpPr txBox="1"/>
          <p:nvPr/>
        </p:nvSpPr>
        <p:spPr>
          <a:xfrm>
            <a:off x="6746964" y="5347062"/>
            <a:ext cx="1737360" cy="430887"/>
          </a:xfrm>
          <a:prstGeom prst="rect">
            <a:avLst/>
          </a:prstGeom>
          <a:noFill/>
        </p:spPr>
        <p:txBody>
          <a:bodyPr wrap="square" rtlCol="0">
            <a:spAutoFit/>
          </a:bodyPr>
          <a:lstStyle/>
          <a:p>
            <a:pPr algn="ctr"/>
            <a:r>
              <a:rPr lang="en-US" sz="2200" b="1" dirty="0" smtClean="0">
                <a:solidFill>
                  <a:srgbClr val="92D050"/>
                </a:solidFill>
              </a:rPr>
              <a:t>1, 2, 3, 4, 5, 7</a:t>
            </a:r>
            <a:endParaRPr lang="en-US" sz="2200" b="1" dirty="0">
              <a:solidFill>
                <a:srgbClr val="92D050"/>
              </a:solidFill>
            </a:endParaRPr>
          </a:p>
        </p:txBody>
      </p:sp>
      <p:sp>
        <p:nvSpPr>
          <p:cNvPr id="61" name="TextBox 60"/>
          <p:cNvSpPr txBox="1"/>
          <p:nvPr/>
        </p:nvSpPr>
        <p:spPr>
          <a:xfrm>
            <a:off x="6572793" y="6146164"/>
            <a:ext cx="2011680" cy="365760"/>
          </a:xfrm>
          <a:prstGeom prst="rect">
            <a:avLst/>
          </a:prstGeom>
          <a:solidFill>
            <a:srgbClr val="F9C5D7"/>
          </a:solidFill>
        </p:spPr>
        <p:txBody>
          <a:bodyPr wrap="square" rtlCol="0" anchor="ctr">
            <a:spAutoFit/>
          </a:bodyPr>
          <a:lstStyle/>
          <a:p>
            <a:pPr algn="ctr"/>
            <a:r>
              <a:rPr lang="en-US" sz="2200" b="1" dirty="0" smtClean="0">
                <a:solidFill>
                  <a:srgbClr val="AD1457"/>
                </a:solidFill>
              </a:rPr>
              <a:t>1, 2, 3, 4, 5, 6, 7</a:t>
            </a:r>
            <a:endParaRPr lang="en-US" sz="2200" b="1" dirty="0">
              <a:solidFill>
                <a:srgbClr val="AD1457"/>
              </a:solidFill>
            </a:endParaRPr>
          </a:p>
        </p:txBody>
      </p:sp>
    </p:spTree>
    <p:extLst>
      <p:ext uri="{BB962C8B-B14F-4D97-AF65-F5344CB8AC3E}">
        <p14:creationId xmlns:p14="http://schemas.microsoft.com/office/powerpoint/2010/main" val="16506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500"/>
                            </p:stCondLst>
                            <p:childTnLst>
                              <p:par>
                                <p:cTn id="23" presetID="1" presetClass="emph" presetSubtype="2" fill="hold" nodeType="afterEffect">
                                  <p:stCondLst>
                                    <p:cond delay="0"/>
                                  </p:stCondLst>
                                  <p:childTnLst>
                                    <p:animClr clrSpc="rgb" dir="cw">
                                      <p:cBhvr>
                                        <p:cTn id="24" dur="750" fill="hold"/>
                                        <p:tgtEl>
                                          <p:spTgt spid="6"/>
                                        </p:tgtEl>
                                        <p:attrNameLst>
                                          <p:attrName>fillcolor</p:attrName>
                                        </p:attrNameLst>
                                      </p:cBhvr>
                                      <p:to>
                                        <a:srgbClr val="8BC145"/>
                                      </p:to>
                                    </p:animClr>
                                    <p:set>
                                      <p:cBhvr>
                                        <p:cTn id="25" dur="750" fill="hold"/>
                                        <p:tgtEl>
                                          <p:spTgt spid="6"/>
                                        </p:tgtEl>
                                        <p:attrNameLst>
                                          <p:attrName>fill.type</p:attrName>
                                        </p:attrNameLst>
                                      </p:cBhvr>
                                      <p:to>
                                        <p:strVal val="solid"/>
                                      </p:to>
                                    </p:set>
                                    <p:set>
                                      <p:cBhvr>
                                        <p:cTn id="26" dur="750" fill="hold"/>
                                        <p:tgtEl>
                                          <p:spTgt spid="6"/>
                                        </p:tgtEl>
                                        <p:attrNameLst>
                                          <p:attrName>fill.on</p:attrName>
                                        </p:attrNameLst>
                                      </p:cBhvr>
                                      <p:to>
                                        <p:strVal val="true"/>
                                      </p:to>
                                    </p:set>
                                  </p:childTnLst>
                                </p:cTn>
                              </p:par>
                            </p:childTnLst>
                          </p:cTn>
                        </p:par>
                        <p:par>
                          <p:cTn id="27" fill="hold">
                            <p:stCondLst>
                              <p:cond delay="1250"/>
                            </p:stCondLst>
                            <p:childTnLst>
                              <p:par>
                                <p:cTn id="28" presetID="7" presetClass="emph" presetSubtype="2" fill="hold" nodeType="afterEffect">
                                  <p:stCondLst>
                                    <p:cond delay="0"/>
                                  </p:stCondLst>
                                  <p:childTnLst>
                                    <p:animClr clrSpc="rgb" dir="cw">
                                      <p:cBhvr>
                                        <p:cTn id="29" dur="750" fill="hold"/>
                                        <p:tgtEl>
                                          <p:spTgt spid="13"/>
                                        </p:tgtEl>
                                        <p:attrNameLst>
                                          <p:attrName>stroke.color</p:attrName>
                                        </p:attrNameLst>
                                      </p:cBhvr>
                                      <p:to>
                                        <a:srgbClr val="B84742"/>
                                      </p:to>
                                    </p:animClr>
                                    <p:set>
                                      <p:cBhvr>
                                        <p:cTn id="30" dur="750" fill="hold"/>
                                        <p:tgtEl>
                                          <p:spTgt spid="13"/>
                                        </p:tgtEl>
                                        <p:attrNameLst>
                                          <p:attrName>stroke.on</p:attrName>
                                        </p:attrNameLst>
                                      </p:cBhvr>
                                      <p:to>
                                        <p:strVal val="true"/>
                                      </p:to>
                                    </p:set>
                                  </p:childTnLst>
                                </p:cTn>
                              </p:par>
                            </p:childTnLst>
                          </p:cTn>
                        </p:par>
                        <p:par>
                          <p:cTn id="31" fill="hold">
                            <p:stCondLst>
                              <p:cond delay="2000"/>
                            </p:stCondLst>
                            <p:childTnLst>
                              <p:par>
                                <p:cTn id="32" presetID="1" presetClass="emph" presetSubtype="2" fill="hold" nodeType="afterEffect">
                                  <p:stCondLst>
                                    <p:cond delay="0"/>
                                  </p:stCondLst>
                                  <p:childTnLst>
                                    <p:animClr clrSpc="rgb" dir="cw">
                                      <p:cBhvr>
                                        <p:cTn id="33" dur="750" fill="hold"/>
                                        <p:tgtEl>
                                          <p:spTgt spid="7"/>
                                        </p:tgtEl>
                                        <p:attrNameLst>
                                          <p:attrName>fillcolor</p:attrName>
                                        </p:attrNameLst>
                                      </p:cBhvr>
                                      <p:to>
                                        <a:srgbClr val="8BC145"/>
                                      </p:to>
                                    </p:animClr>
                                    <p:set>
                                      <p:cBhvr>
                                        <p:cTn id="34" dur="750" fill="hold"/>
                                        <p:tgtEl>
                                          <p:spTgt spid="7"/>
                                        </p:tgtEl>
                                        <p:attrNameLst>
                                          <p:attrName>fill.type</p:attrName>
                                        </p:attrNameLst>
                                      </p:cBhvr>
                                      <p:to>
                                        <p:strVal val="solid"/>
                                      </p:to>
                                    </p:set>
                                    <p:set>
                                      <p:cBhvr>
                                        <p:cTn id="35" dur="750" fill="hold"/>
                                        <p:tgtEl>
                                          <p:spTgt spid="7"/>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2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childTnLst>
                          </p:cTn>
                        </p:par>
                        <p:par>
                          <p:cTn id="54" fill="hold">
                            <p:stCondLst>
                              <p:cond delay="500"/>
                            </p:stCondLst>
                            <p:childTnLst>
                              <p:par>
                                <p:cTn id="55" presetID="1" presetClass="emph" presetSubtype="2" fill="hold" nodeType="afterEffect">
                                  <p:stCondLst>
                                    <p:cond delay="0"/>
                                  </p:stCondLst>
                                  <p:childTnLst>
                                    <p:animClr clrSpc="rgb" dir="cw">
                                      <p:cBhvr>
                                        <p:cTn id="56" dur="750" fill="hold"/>
                                        <p:tgtEl>
                                          <p:spTgt spid="8"/>
                                        </p:tgtEl>
                                        <p:attrNameLst>
                                          <p:attrName>fillcolor</p:attrName>
                                        </p:attrNameLst>
                                      </p:cBhvr>
                                      <p:to>
                                        <a:srgbClr val="8BC145"/>
                                      </p:to>
                                    </p:animClr>
                                    <p:set>
                                      <p:cBhvr>
                                        <p:cTn id="57" dur="750" fill="hold"/>
                                        <p:tgtEl>
                                          <p:spTgt spid="8"/>
                                        </p:tgtEl>
                                        <p:attrNameLst>
                                          <p:attrName>fill.type</p:attrName>
                                        </p:attrNameLst>
                                      </p:cBhvr>
                                      <p:to>
                                        <p:strVal val="solid"/>
                                      </p:to>
                                    </p:set>
                                    <p:set>
                                      <p:cBhvr>
                                        <p:cTn id="58" dur="750" fill="hold"/>
                                        <p:tgtEl>
                                          <p:spTgt spid="8"/>
                                        </p:tgtEl>
                                        <p:attrNameLst>
                                          <p:attrName>fill.on</p:attrName>
                                        </p:attrNameLst>
                                      </p:cBhvr>
                                      <p:to>
                                        <p:strVal val="true"/>
                                      </p:to>
                                    </p:set>
                                  </p:childTnLst>
                                </p:cTn>
                              </p:par>
                            </p:childTnLst>
                          </p:cTn>
                        </p:par>
                        <p:par>
                          <p:cTn id="59" fill="hold">
                            <p:stCondLst>
                              <p:cond delay="1250"/>
                            </p:stCondLst>
                            <p:childTnLst>
                              <p:par>
                                <p:cTn id="60" presetID="7" presetClass="emph" presetSubtype="2" fill="hold" nodeType="afterEffect">
                                  <p:stCondLst>
                                    <p:cond delay="0"/>
                                  </p:stCondLst>
                                  <p:childTnLst>
                                    <p:animClr clrSpc="rgb" dir="cw">
                                      <p:cBhvr>
                                        <p:cTn id="61" dur="750" fill="hold"/>
                                        <p:tgtEl>
                                          <p:spTgt spid="14"/>
                                        </p:tgtEl>
                                        <p:attrNameLst>
                                          <p:attrName>stroke.color</p:attrName>
                                        </p:attrNameLst>
                                      </p:cBhvr>
                                      <p:to>
                                        <a:srgbClr val="B84742"/>
                                      </p:to>
                                    </p:animClr>
                                    <p:set>
                                      <p:cBhvr>
                                        <p:cTn id="62" dur="750" fill="hold"/>
                                        <p:tgtEl>
                                          <p:spTgt spid="1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20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1000"/>
                                        <p:tgtEl>
                                          <p:spTgt spid="43"/>
                                        </p:tgtEl>
                                      </p:cBhvr>
                                    </p:animEffect>
                                  </p:childTnLst>
                                </p:cTn>
                              </p:par>
                              <p:par>
                                <p:cTn id="78" presetID="22" presetClass="entr" presetSubtype="8"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1000"/>
                                        <p:tgtEl>
                                          <p:spTgt spid="44"/>
                                        </p:tgtEl>
                                      </p:cBhvr>
                                    </p:animEffect>
                                  </p:childTnLst>
                                </p:cTn>
                              </p:par>
                            </p:childTnLst>
                          </p:cTn>
                        </p:par>
                        <p:par>
                          <p:cTn id="81" fill="hold">
                            <p:stCondLst>
                              <p:cond delay="1000"/>
                            </p:stCondLst>
                            <p:childTnLst>
                              <p:par>
                                <p:cTn id="82" presetID="1" presetClass="emph" presetSubtype="2" fill="hold" nodeType="afterEffect">
                                  <p:stCondLst>
                                    <p:cond delay="0"/>
                                  </p:stCondLst>
                                  <p:childTnLst>
                                    <p:animClr clrSpc="rgb" dir="cw">
                                      <p:cBhvr>
                                        <p:cTn id="83" dur="750" fill="hold"/>
                                        <p:tgtEl>
                                          <p:spTgt spid="9"/>
                                        </p:tgtEl>
                                        <p:attrNameLst>
                                          <p:attrName>fillcolor</p:attrName>
                                        </p:attrNameLst>
                                      </p:cBhvr>
                                      <p:to>
                                        <a:srgbClr val="8BC145"/>
                                      </p:to>
                                    </p:animClr>
                                    <p:set>
                                      <p:cBhvr>
                                        <p:cTn id="84" dur="750" fill="hold"/>
                                        <p:tgtEl>
                                          <p:spTgt spid="9"/>
                                        </p:tgtEl>
                                        <p:attrNameLst>
                                          <p:attrName>fill.type</p:attrName>
                                        </p:attrNameLst>
                                      </p:cBhvr>
                                      <p:to>
                                        <p:strVal val="solid"/>
                                      </p:to>
                                    </p:set>
                                    <p:set>
                                      <p:cBhvr>
                                        <p:cTn id="85" dur="750" fill="hold"/>
                                        <p:tgtEl>
                                          <p:spTgt spid="9"/>
                                        </p:tgtEl>
                                        <p:attrNameLst>
                                          <p:attrName>fill.on</p:attrName>
                                        </p:attrNameLst>
                                      </p:cBhvr>
                                      <p:to>
                                        <p:strVal val="true"/>
                                      </p:to>
                                    </p:set>
                                  </p:childTnLst>
                                </p:cTn>
                              </p:par>
                            </p:childTnLst>
                          </p:cTn>
                        </p:par>
                        <p:par>
                          <p:cTn id="86" fill="hold">
                            <p:stCondLst>
                              <p:cond delay="1750"/>
                            </p:stCondLst>
                            <p:childTnLst>
                              <p:par>
                                <p:cTn id="87" presetID="7" presetClass="emph" presetSubtype="2" fill="hold" nodeType="afterEffect">
                                  <p:stCondLst>
                                    <p:cond delay="0"/>
                                  </p:stCondLst>
                                  <p:childTnLst>
                                    <p:animClr clrSpc="rgb" dir="cw">
                                      <p:cBhvr>
                                        <p:cTn id="88" dur="750" fill="hold"/>
                                        <p:tgtEl>
                                          <p:spTgt spid="17"/>
                                        </p:tgtEl>
                                        <p:attrNameLst>
                                          <p:attrName>stroke.color</p:attrName>
                                        </p:attrNameLst>
                                      </p:cBhvr>
                                      <p:to>
                                        <a:srgbClr val="B84742"/>
                                      </p:to>
                                    </p:animClr>
                                    <p:set>
                                      <p:cBhvr>
                                        <p:cTn id="89" dur="750" fill="hold"/>
                                        <p:tgtEl>
                                          <p:spTgt spid="17"/>
                                        </p:tgtEl>
                                        <p:attrNameLst>
                                          <p:attrName>stroke.on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2000"/>
                                        <p:tgtEl>
                                          <p:spTgt spid="5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1000"/>
                                        <p:tgtEl>
                                          <p:spTgt spid="45"/>
                                        </p:tgtEl>
                                      </p:cBhvr>
                                    </p:animEffect>
                                  </p:childTnLst>
                                </p:cTn>
                              </p:par>
                              <p:par>
                                <p:cTn id="105" presetID="22" presetClass="entr" presetSubtype="8"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1000"/>
                                        <p:tgtEl>
                                          <p:spTgt spid="47"/>
                                        </p:tgtEl>
                                      </p:cBhvr>
                                    </p:animEffect>
                                  </p:childTnLst>
                                </p:cTn>
                              </p:par>
                            </p:childTnLst>
                          </p:cTn>
                        </p:par>
                        <p:par>
                          <p:cTn id="108" fill="hold">
                            <p:stCondLst>
                              <p:cond delay="1000"/>
                            </p:stCondLst>
                            <p:childTnLst>
                              <p:par>
                                <p:cTn id="109" presetID="1" presetClass="emph" presetSubtype="2" fill="hold" nodeType="afterEffect">
                                  <p:stCondLst>
                                    <p:cond delay="0"/>
                                  </p:stCondLst>
                                  <p:childTnLst>
                                    <p:animClr clrSpc="rgb" dir="cw">
                                      <p:cBhvr>
                                        <p:cTn id="110" dur="750" fill="hold"/>
                                        <p:tgtEl>
                                          <p:spTgt spid="10"/>
                                        </p:tgtEl>
                                        <p:attrNameLst>
                                          <p:attrName>fillcolor</p:attrName>
                                        </p:attrNameLst>
                                      </p:cBhvr>
                                      <p:to>
                                        <a:srgbClr val="8BC145"/>
                                      </p:to>
                                    </p:animClr>
                                    <p:set>
                                      <p:cBhvr>
                                        <p:cTn id="111" dur="750" fill="hold"/>
                                        <p:tgtEl>
                                          <p:spTgt spid="10"/>
                                        </p:tgtEl>
                                        <p:attrNameLst>
                                          <p:attrName>fill.type</p:attrName>
                                        </p:attrNameLst>
                                      </p:cBhvr>
                                      <p:to>
                                        <p:strVal val="solid"/>
                                      </p:to>
                                    </p:set>
                                    <p:set>
                                      <p:cBhvr>
                                        <p:cTn id="112" dur="750" fill="hold"/>
                                        <p:tgtEl>
                                          <p:spTgt spid="10"/>
                                        </p:tgtEl>
                                        <p:attrNameLst>
                                          <p:attrName>fill.on</p:attrName>
                                        </p:attrNameLst>
                                      </p:cBhvr>
                                      <p:to>
                                        <p:strVal val="true"/>
                                      </p:to>
                                    </p:set>
                                  </p:childTnLst>
                                </p:cTn>
                              </p:par>
                            </p:childTnLst>
                          </p:cTn>
                        </p:par>
                        <p:par>
                          <p:cTn id="113" fill="hold">
                            <p:stCondLst>
                              <p:cond delay="1750"/>
                            </p:stCondLst>
                            <p:childTnLst>
                              <p:par>
                                <p:cTn id="114" presetID="7" presetClass="emph" presetSubtype="2" fill="hold" nodeType="afterEffect">
                                  <p:stCondLst>
                                    <p:cond delay="0"/>
                                  </p:stCondLst>
                                  <p:childTnLst>
                                    <p:animClr clrSpc="rgb" dir="cw">
                                      <p:cBhvr>
                                        <p:cTn id="115" dur="750" fill="hold"/>
                                        <p:tgtEl>
                                          <p:spTgt spid="15"/>
                                        </p:tgtEl>
                                        <p:attrNameLst>
                                          <p:attrName>stroke.color</p:attrName>
                                        </p:attrNameLst>
                                      </p:cBhvr>
                                      <p:to>
                                        <a:srgbClr val="B84742"/>
                                      </p:to>
                                    </p:animClr>
                                    <p:set>
                                      <p:cBhvr>
                                        <p:cTn id="116" dur="750" fill="hold"/>
                                        <p:tgtEl>
                                          <p:spTgt spid="15"/>
                                        </p:tgtEl>
                                        <p:attrNameLst>
                                          <p:attrName>stroke.on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500"/>
                                        <p:tgtEl>
                                          <p:spTgt spid="5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wipe(left)">
                                      <p:cBhvr>
                                        <p:cTn id="126" dur="20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wipe(left)">
                                      <p:cBhvr>
                                        <p:cTn id="131" dur="1000"/>
                                        <p:tgtEl>
                                          <p:spTgt spid="46"/>
                                        </p:tgtEl>
                                      </p:cBhvr>
                                    </p:animEffect>
                                  </p:childTnLst>
                                </p:cTn>
                              </p:par>
                              <p:par>
                                <p:cTn id="132" presetID="22" presetClass="entr" presetSubtype="8"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wipe(left)">
                                      <p:cBhvr>
                                        <p:cTn id="134" dur="1000"/>
                                        <p:tgtEl>
                                          <p:spTgt spid="48"/>
                                        </p:tgtEl>
                                      </p:cBhvr>
                                    </p:animEffect>
                                  </p:childTnLst>
                                </p:cTn>
                              </p:par>
                            </p:childTnLst>
                          </p:cTn>
                        </p:par>
                        <p:par>
                          <p:cTn id="135" fill="hold">
                            <p:stCondLst>
                              <p:cond delay="1000"/>
                            </p:stCondLst>
                            <p:childTnLst>
                              <p:par>
                                <p:cTn id="136" presetID="1" presetClass="emph" presetSubtype="2" fill="hold" nodeType="afterEffect">
                                  <p:stCondLst>
                                    <p:cond delay="0"/>
                                  </p:stCondLst>
                                  <p:childTnLst>
                                    <p:animClr clrSpc="rgb" dir="cw">
                                      <p:cBhvr>
                                        <p:cTn id="137" dur="750" fill="hold"/>
                                        <p:tgtEl>
                                          <p:spTgt spid="12"/>
                                        </p:tgtEl>
                                        <p:attrNameLst>
                                          <p:attrName>fillcolor</p:attrName>
                                        </p:attrNameLst>
                                      </p:cBhvr>
                                      <p:to>
                                        <a:srgbClr val="8BC145"/>
                                      </p:to>
                                    </p:animClr>
                                    <p:set>
                                      <p:cBhvr>
                                        <p:cTn id="138" dur="750" fill="hold"/>
                                        <p:tgtEl>
                                          <p:spTgt spid="12"/>
                                        </p:tgtEl>
                                        <p:attrNameLst>
                                          <p:attrName>fill.type</p:attrName>
                                        </p:attrNameLst>
                                      </p:cBhvr>
                                      <p:to>
                                        <p:strVal val="solid"/>
                                      </p:to>
                                    </p:set>
                                    <p:set>
                                      <p:cBhvr>
                                        <p:cTn id="139" dur="750" fill="hold"/>
                                        <p:tgtEl>
                                          <p:spTgt spid="12"/>
                                        </p:tgtEl>
                                        <p:attrNameLst>
                                          <p:attrName>fill.on</p:attrName>
                                        </p:attrNameLst>
                                      </p:cBhvr>
                                      <p:to>
                                        <p:strVal val="true"/>
                                      </p:to>
                                    </p:set>
                                  </p:childTnLst>
                                </p:cTn>
                              </p:par>
                            </p:childTnLst>
                          </p:cTn>
                        </p:par>
                        <p:par>
                          <p:cTn id="140" fill="hold">
                            <p:stCondLst>
                              <p:cond delay="1750"/>
                            </p:stCondLst>
                            <p:childTnLst>
                              <p:par>
                                <p:cTn id="141" presetID="7" presetClass="emph" presetSubtype="2" fill="hold" nodeType="afterEffect">
                                  <p:stCondLst>
                                    <p:cond delay="0"/>
                                  </p:stCondLst>
                                  <p:childTnLst>
                                    <p:animClr clrSpc="rgb" dir="cw">
                                      <p:cBhvr>
                                        <p:cTn id="142" dur="750" fill="hold"/>
                                        <p:tgtEl>
                                          <p:spTgt spid="23"/>
                                        </p:tgtEl>
                                        <p:attrNameLst>
                                          <p:attrName>stroke.color</p:attrName>
                                        </p:attrNameLst>
                                      </p:cBhvr>
                                      <p:to>
                                        <a:srgbClr val="B84742"/>
                                      </p:to>
                                    </p:animClr>
                                    <p:set>
                                      <p:cBhvr>
                                        <p:cTn id="143" dur="750" fill="hold"/>
                                        <p:tgtEl>
                                          <p:spTgt spid="23"/>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wipe(left)">
                                      <p:cBhvr>
                                        <p:cTn id="153" dur="2000"/>
                                        <p:tgtEl>
                                          <p:spTgt spid="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wipe(left)">
                                      <p:cBhvr>
                                        <p:cTn id="158" dur="1000"/>
                                        <p:tgtEl>
                                          <p:spTgt spid="49"/>
                                        </p:tgtEl>
                                      </p:cBhvr>
                                    </p:animEffect>
                                  </p:childTnLst>
                                </p:cTn>
                              </p:par>
                              <p:par>
                                <p:cTn id="159" presetID="22" presetClass="entr" presetSubtype="8" fill="hold" nodeType="withEffect">
                                  <p:stCondLst>
                                    <p:cond delay="0"/>
                                  </p:stCondLst>
                                  <p:childTnLst>
                                    <p:set>
                                      <p:cBhvr>
                                        <p:cTn id="160" dur="1" fill="hold">
                                          <p:stCondLst>
                                            <p:cond delay="0"/>
                                          </p:stCondLst>
                                        </p:cTn>
                                        <p:tgtEl>
                                          <p:spTgt spid="50"/>
                                        </p:tgtEl>
                                        <p:attrNameLst>
                                          <p:attrName>style.visibility</p:attrName>
                                        </p:attrNameLst>
                                      </p:cBhvr>
                                      <p:to>
                                        <p:strVal val="visible"/>
                                      </p:to>
                                    </p:set>
                                    <p:animEffect transition="in" filter="wipe(left)">
                                      <p:cBhvr>
                                        <p:cTn id="161" dur="1000"/>
                                        <p:tgtEl>
                                          <p:spTgt spid="50"/>
                                        </p:tgtEl>
                                      </p:cBhvr>
                                    </p:animEffect>
                                  </p:childTnLst>
                                </p:cTn>
                              </p:par>
                            </p:childTnLst>
                          </p:cTn>
                        </p:par>
                        <p:par>
                          <p:cTn id="162" fill="hold">
                            <p:stCondLst>
                              <p:cond delay="1000"/>
                            </p:stCondLst>
                            <p:childTnLst>
                              <p:par>
                                <p:cTn id="163" presetID="1" presetClass="emph" presetSubtype="2" fill="hold" nodeType="afterEffect">
                                  <p:stCondLst>
                                    <p:cond delay="0"/>
                                  </p:stCondLst>
                                  <p:childTnLst>
                                    <p:animClr clrSpc="rgb" dir="cw">
                                      <p:cBhvr>
                                        <p:cTn id="164" dur="750" fill="hold"/>
                                        <p:tgtEl>
                                          <p:spTgt spid="11"/>
                                        </p:tgtEl>
                                        <p:attrNameLst>
                                          <p:attrName>fillcolor</p:attrName>
                                        </p:attrNameLst>
                                      </p:cBhvr>
                                      <p:to>
                                        <a:srgbClr val="8BC145"/>
                                      </p:to>
                                    </p:animClr>
                                    <p:set>
                                      <p:cBhvr>
                                        <p:cTn id="165" dur="750" fill="hold"/>
                                        <p:tgtEl>
                                          <p:spTgt spid="11"/>
                                        </p:tgtEl>
                                        <p:attrNameLst>
                                          <p:attrName>fill.type</p:attrName>
                                        </p:attrNameLst>
                                      </p:cBhvr>
                                      <p:to>
                                        <p:strVal val="solid"/>
                                      </p:to>
                                    </p:set>
                                    <p:set>
                                      <p:cBhvr>
                                        <p:cTn id="166" dur="750" fill="hold"/>
                                        <p:tgtEl>
                                          <p:spTgt spid="11"/>
                                        </p:tgtEl>
                                        <p:attrNameLst>
                                          <p:attrName>fill.on</p:attrName>
                                        </p:attrNameLst>
                                      </p:cBhvr>
                                      <p:to>
                                        <p:strVal val="true"/>
                                      </p:to>
                                    </p:set>
                                  </p:childTnLst>
                                </p:cTn>
                              </p:par>
                            </p:childTnLst>
                          </p:cTn>
                        </p:par>
                        <p:par>
                          <p:cTn id="167" fill="hold">
                            <p:stCondLst>
                              <p:cond delay="1750"/>
                            </p:stCondLst>
                            <p:childTnLst>
                              <p:par>
                                <p:cTn id="168" presetID="7" presetClass="emph" presetSubtype="2" fill="hold" nodeType="afterEffect">
                                  <p:stCondLst>
                                    <p:cond delay="0"/>
                                  </p:stCondLst>
                                  <p:childTnLst>
                                    <p:animClr clrSpc="rgb" dir="cw">
                                      <p:cBhvr>
                                        <p:cTn id="169" dur="750" fill="hold"/>
                                        <p:tgtEl>
                                          <p:spTgt spid="22"/>
                                        </p:tgtEl>
                                        <p:attrNameLst>
                                          <p:attrName>stroke.color</p:attrName>
                                        </p:attrNameLst>
                                      </p:cBhvr>
                                      <p:to>
                                        <a:srgbClr val="B84742"/>
                                      </p:to>
                                    </p:animClr>
                                    <p:set>
                                      <p:cBhvr>
                                        <p:cTn id="170" dur="750" fill="hold"/>
                                        <p:tgtEl>
                                          <p:spTgt spid="22"/>
                                        </p:tgtEl>
                                        <p:attrNameLst>
                                          <p:attrName>stroke.on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7" grpId="0" animBg="1"/>
      <p:bldP spid="38" grpId="0"/>
      <p:bldP spid="54" grpId="0"/>
      <p:bldP spid="51" grpId="0"/>
      <p:bldP spid="53" grpId="0"/>
      <p:bldP spid="52" grpId="0"/>
      <p:bldP spid="55" grpId="0"/>
      <p:bldP spid="56" grpId="0"/>
      <p:bldP spid="57" grpId="0"/>
      <p:bldP spid="58" grpId="0"/>
      <p:bldP spid="59" grpId="0"/>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88258"/>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316980" y="672937"/>
            <a:ext cx="566928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801822641"/>
              </p:ext>
            </p:extLst>
          </p:nvPr>
        </p:nvGraphicFramePr>
        <p:xfrm>
          <a:off x="6531430" y="1238889"/>
          <a:ext cx="5120640" cy="3657600"/>
        </p:xfrm>
        <a:graphic>
          <a:graphicData uri="http://schemas.openxmlformats.org/drawingml/2006/table">
            <a:tbl>
              <a:tblPr firstRow="1" bandRow="1">
                <a:tableStyleId>{5C22544A-7EE6-4342-B048-85BDC9FD1C3A}</a:tableStyleId>
              </a:tblPr>
              <a:tblGrid>
                <a:gridCol w="2390247">
                  <a:extLst>
                    <a:ext uri="{9D8B030D-6E8A-4147-A177-3AD203B41FA5}">
                      <a16:colId xmlns:a16="http://schemas.microsoft.com/office/drawing/2014/main" xmlns="" val="1582560717"/>
                    </a:ext>
                  </a:extLst>
                </a:gridCol>
                <a:gridCol w="2730393">
                  <a:extLst>
                    <a:ext uri="{9D8B030D-6E8A-4147-A177-3AD203B41FA5}">
                      <a16:colId xmlns:a16="http://schemas.microsoft.com/office/drawing/2014/main" xmlns="" val="511824500"/>
                    </a:ext>
                  </a:extLst>
                </a:gridCol>
              </a:tblGrid>
              <a:tr h="392804">
                <a:tc>
                  <a:txBody>
                    <a:bodyPr/>
                    <a:lstStyle/>
                    <a:p>
                      <a:pPr algn="ctr"/>
                      <a:r>
                        <a:rPr lang="en-US" sz="2400" dirty="0" smtClean="0">
                          <a:solidFill>
                            <a:schemeClr val="accent2">
                              <a:lumMod val="60000"/>
                              <a:lumOff val="40000"/>
                            </a:schemeClr>
                          </a:solidFill>
                        </a:rPr>
                        <a:t>Node </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accent2">
                              <a:lumMod val="60000"/>
                              <a:lumOff val="40000"/>
                            </a:schemeClr>
                          </a:solidFill>
                        </a:rPr>
                        <a:t>Edges</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06574443"/>
                  </a:ext>
                </a:extLst>
              </a:tr>
              <a:tr h="419709">
                <a:tc>
                  <a:txBody>
                    <a:bodyPr/>
                    <a:lstStyle/>
                    <a:p>
                      <a:r>
                        <a:rPr lang="en-US" sz="2400" b="1" dirty="0" smtClean="0">
                          <a:solidFill>
                            <a:schemeClr val="accent3"/>
                          </a:solidFill>
                          <a:latin typeface="+mn-lt"/>
                        </a:rPr>
                        <a:t>1</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0604744"/>
                  </a:ext>
                </a:extLst>
              </a:tr>
              <a:tr h="419709">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7217928"/>
                  </a:ext>
                </a:extLst>
              </a:tr>
              <a:tr h="419709">
                <a:tc>
                  <a:txBody>
                    <a:bodyPr/>
                    <a:lstStyle/>
                    <a:p>
                      <a:r>
                        <a:rPr lang="en-US" sz="2400" b="1" dirty="0" smtClean="0">
                          <a:solidFill>
                            <a:schemeClr val="accent3"/>
                          </a:solidFill>
                          <a:latin typeface="+mn-lt"/>
                        </a:rPr>
                        <a:t>1, 2, 3</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{2, 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84933460"/>
                  </a:ext>
                </a:extLst>
              </a:tr>
              <a:tr h="419709">
                <a:tc>
                  <a:txBody>
                    <a:bodyPr/>
                    <a:lstStyle/>
                    <a:p>
                      <a:r>
                        <a:rPr lang="en-US" sz="2400" b="1" dirty="0" smtClean="0">
                          <a:solidFill>
                            <a:schemeClr val="accent3"/>
                          </a:solidFill>
                          <a:latin typeface="+mn-lt"/>
                        </a:rPr>
                        <a:t>1, 2, 3, 4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71772278"/>
                  </a:ext>
                </a:extLst>
              </a:tr>
              <a:tr h="419709">
                <a:tc>
                  <a:txBody>
                    <a:bodyPr/>
                    <a:lstStyle/>
                    <a:p>
                      <a:r>
                        <a:rPr lang="en-US" sz="2400" b="1" dirty="0" smtClean="0">
                          <a:solidFill>
                            <a:schemeClr val="accent3"/>
                          </a:solidFill>
                          <a:latin typeface="+mn-lt"/>
                        </a:rPr>
                        <a:t>1, 2, 3, 4, 5</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{4, 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5955693"/>
                  </a:ext>
                </a:extLst>
              </a:tr>
              <a:tr h="419709">
                <a:tc>
                  <a:txBody>
                    <a:bodyPr/>
                    <a:lstStyle/>
                    <a:p>
                      <a:r>
                        <a:rPr lang="en-US" sz="2400" b="1" dirty="0" smtClean="0">
                          <a:solidFill>
                            <a:schemeClr val="accent3"/>
                          </a:solidFill>
                          <a:latin typeface="+mn-lt"/>
                        </a:rPr>
                        <a:t>1, 2, 3, 4, 5, 7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effectLst/>
                          <a:latin typeface="+mn-lt"/>
                          <a:ea typeface="Times New Roman" panose="02020603050405020304" pitchFamily="18" charset="0"/>
                          <a:cs typeface="Shruti" panose="020B0502040204020203" pitchFamily="34" charset="0"/>
                        </a:rPr>
                        <a:t>{4,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64576407"/>
                  </a:ext>
                </a:extLst>
              </a:tr>
              <a:tr h="41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accent3"/>
                          </a:solidFill>
                          <a:latin typeface="+mn-lt"/>
                        </a:rPr>
                        <a:t>1, 2, 3, 4, 5, 6,</a:t>
                      </a:r>
                      <a:r>
                        <a:rPr lang="en-US" sz="2400" b="1" baseline="0" dirty="0" smtClean="0">
                          <a:solidFill>
                            <a:schemeClr val="accent3"/>
                          </a:solidFill>
                          <a:latin typeface="+mn-lt"/>
                        </a:rPr>
                        <a:t> 7</a:t>
                      </a:r>
                      <a:endParaRPr lang="en-US" sz="2400" b="1" dirty="0" smtClean="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{6,</a:t>
                      </a:r>
                      <a:r>
                        <a:rPr lang="en-US" sz="2400" b="1" baseline="0" dirty="0" smtClean="0">
                          <a:solidFill>
                            <a:schemeClr val="accent3"/>
                          </a:solidFill>
                          <a:latin typeface="+mn-lt"/>
                        </a:rPr>
                        <a:t>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22978437"/>
                  </a:ext>
                </a:extLst>
              </a:tr>
            </a:tbl>
          </a:graphicData>
        </a:graphic>
      </p:graphicFrame>
      <p:sp>
        <p:nvSpPr>
          <p:cNvPr id="49" name="Rectangle 48"/>
          <p:cNvSpPr/>
          <p:nvPr/>
        </p:nvSpPr>
        <p:spPr>
          <a:xfrm>
            <a:off x="8897598" y="5053221"/>
            <a:ext cx="2780211" cy="461665"/>
          </a:xfrm>
          <a:prstGeom prst="rect">
            <a:avLst/>
          </a:prstGeom>
          <a:solidFill>
            <a:srgbClr val="F9C5D7"/>
          </a:solidFill>
        </p:spPr>
        <p:txBody>
          <a:bodyPr wrap="square">
            <a:spAutoFit/>
          </a:bodyPr>
          <a:lstStyle/>
          <a:p>
            <a:pPr algn="ctr"/>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28804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2000"/>
                                        <p:tgtEl>
                                          <p:spTgt spid="39"/>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Prim’s Algorithm – Example 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8595862"/>
              </p:ext>
            </p:extLst>
          </p:nvPr>
        </p:nvGraphicFramePr>
        <p:xfrm>
          <a:off x="2050357" y="3213846"/>
          <a:ext cx="8091286" cy="3505200"/>
        </p:xfrm>
        <a:graphic>
          <a:graphicData uri="http://schemas.openxmlformats.org/drawingml/2006/table">
            <a:tbl>
              <a:tblPr firstRow="1" firstCol="1" bandRow="1">
                <a:tableStyleId>{5C22544A-7EE6-4342-B048-85BDC9FD1C3A}</a:tableStyleId>
              </a:tblPr>
              <a:tblGrid>
                <a:gridCol w="799521">
                  <a:extLst>
                    <a:ext uri="{9D8B030D-6E8A-4147-A177-3AD203B41FA5}">
                      <a16:colId xmlns:a16="http://schemas.microsoft.com/office/drawing/2014/main" xmlns="" val="3576670481"/>
                    </a:ext>
                  </a:extLst>
                </a:gridCol>
                <a:gridCol w="1291048">
                  <a:extLst>
                    <a:ext uri="{9D8B030D-6E8A-4147-A177-3AD203B41FA5}">
                      <a16:colId xmlns:a16="http://schemas.microsoft.com/office/drawing/2014/main" xmlns="" val="363215103"/>
                    </a:ext>
                  </a:extLst>
                </a:gridCol>
                <a:gridCol w="1971271">
                  <a:extLst>
                    <a:ext uri="{9D8B030D-6E8A-4147-A177-3AD203B41FA5}">
                      <a16:colId xmlns:a16="http://schemas.microsoft.com/office/drawing/2014/main" xmlns="" val="1607079190"/>
                    </a:ext>
                  </a:extLst>
                </a:gridCol>
                <a:gridCol w="4029446">
                  <a:extLst>
                    <a:ext uri="{9D8B030D-6E8A-4147-A177-3AD203B41FA5}">
                      <a16:colId xmlns:a16="http://schemas.microsoft.com/office/drawing/2014/main" xmlns="" val="3217155832"/>
                    </a:ext>
                  </a:extLst>
                </a:gridCol>
              </a:tblGrid>
              <a:tr h="958919">
                <a:tc>
                  <a:txBody>
                    <a:bodyPr/>
                    <a:lstStyle/>
                    <a:p>
                      <a:pPr marL="0" marR="0" algn="ctr">
                        <a:lnSpc>
                          <a:spcPct val="115000"/>
                        </a:lnSpc>
                        <a:spcBef>
                          <a:spcPts val="0"/>
                        </a:spcBef>
                        <a:spcAft>
                          <a:spcPts val="0"/>
                        </a:spcAft>
                      </a:pPr>
                      <a:r>
                        <a:rPr lang="en-US" sz="2000" dirty="0">
                          <a:solidFill>
                            <a:srgbClr val="C00000"/>
                          </a:solidFill>
                          <a:effectLst/>
                        </a:rPr>
                        <a:t>Step</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 Selected {u, v}</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Set B</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Edges Considered</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8927897"/>
                  </a:ext>
                </a:extLst>
              </a:tr>
              <a:tr h="319640">
                <a:tc>
                  <a:txBody>
                    <a:bodyPr/>
                    <a:lstStyle/>
                    <a:p>
                      <a:pPr marL="0" marR="0" algn="ctr">
                        <a:lnSpc>
                          <a:spcPct val="115000"/>
                        </a:lnSpc>
                        <a:spcBef>
                          <a:spcPts val="0"/>
                        </a:spcBef>
                        <a:spcAft>
                          <a:spcPts val="0"/>
                        </a:spcAft>
                      </a:pPr>
                      <a:r>
                        <a:rPr lang="en-US" sz="2000" dirty="0" err="1" smtClean="0">
                          <a:solidFill>
                            <a:schemeClr val="tx1"/>
                          </a:solidFill>
                          <a:effectLst/>
                        </a:rPr>
                        <a:t>Init.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40658536"/>
                  </a:ext>
                </a:extLst>
              </a:tr>
              <a:tr h="319640">
                <a:tc>
                  <a:txBody>
                    <a:bodyPr/>
                    <a:lstStyle/>
                    <a:p>
                      <a:pPr marL="0" marR="0" algn="ctr">
                        <a:lnSpc>
                          <a:spcPct val="115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2</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{1,2} </a:t>
                      </a:r>
                      <a:r>
                        <a:rPr lang="en-US" sz="2000" dirty="0">
                          <a:solidFill>
                            <a:schemeClr val="tx1"/>
                          </a:solidFill>
                          <a:effectLst/>
                        </a:rPr>
                        <a:t>{1,4}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89234964"/>
                  </a:ext>
                </a:extLst>
              </a:tr>
              <a:tr h="319640">
                <a:tc>
                  <a:txBody>
                    <a:bodyPr/>
                    <a:lstStyle/>
                    <a:p>
                      <a:pPr marL="0" marR="0" algn="ctr">
                        <a:lnSpc>
                          <a:spcPct val="115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{2</a:t>
                      </a:r>
                      <a:r>
                        <a:rPr lang="en-US" sz="2000" dirty="0" smtClean="0">
                          <a:solidFill>
                            <a:schemeClr val="tx1"/>
                          </a:solidFill>
                          <a:effectLst/>
                        </a:rPr>
                        <a:t>, 3</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{1,4} </a:t>
                      </a:r>
                      <a:r>
                        <a:rPr lang="en-US" sz="2000" b="1" dirty="0">
                          <a:solidFill>
                            <a:srgbClr val="AD1457"/>
                          </a:solidFill>
                          <a:effectLst/>
                        </a:rPr>
                        <a:t>{2,3</a:t>
                      </a:r>
                      <a:r>
                        <a:rPr lang="en-US" sz="2000" b="1" dirty="0" smtClean="0">
                          <a:solidFill>
                            <a:srgbClr val="AD1457"/>
                          </a:solidFill>
                          <a:effectLst/>
                        </a:rPr>
                        <a:t>} </a:t>
                      </a:r>
                      <a:r>
                        <a:rPr lang="en-US" sz="200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47923097"/>
                  </a:ext>
                </a:extLst>
              </a:tr>
              <a:tr h="319640">
                <a:tc>
                  <a:txBody>
                    <a:bodyPr/>
                    <a:lstStyle/>
                    <a:p>
                      <a:pPr marL="0" marR="0" algn="ctr">
                        <a:lnSpc>
                          <a:spcPct val="115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4</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{1,4</a:t>
                      </a:r>
                      <a:r>
                        <a:rPr lang="en-US" sz="2000" b="1" dirty="0" smtClean="0">
                          <a:solidFill>
                            <a:srgbClr val="AD1457"/>
                          </a:solidFill>
                          <a:effectLst/>
                        </a:rPr>
                        <a:t>} </a:t>
                      </a:r>
                      <a:r>
                        <a:rPr lang="en-US" sz="2000" b="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686160645"/>
                  </a:ext>
                </a:extLst>
              </a:tr>
              <a:tr h="319640">
                <a:tc>
                  <a:txBody>
                    <a:bodyPr/>
                    <a:lstStyle/>
                    <a:p>
                      <a:pPr marL="0" marR="0" algn="ctr">
                        <a:lnSpc>
                          <a:spcPct val="115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5</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{4,5} </a:t>
                      </a:r>
                      <a:r>
                        <a:rPr lang="en-US" sz="2000" dirty="0">
                          <a:solidFill>
                            <a:schemeClr val="tx1"/>
                          </a:solidFill>
                          <a:effectLst/>
                        </a:rPr>
                        <a:t>{4,7}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992235520"/>
                  </a:ext>
                </a:extLst>
              </a:tr>
              <a:tr h="319640">
                <a:tc>
                  <a:txBody>
                    <a:bodyPr/>
                    <a:lstStyle/>
                    <a:p>
                      <a:pPr marL="0" marR="0" algn="ctr">
                        <a:lnSpc>
                          <a:spcPct val="115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7</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{4,7} </a:t>
                      </a:r>
                      <a:r>
                        <a:rPr lang="en-US" sz="2000" dirty="0">
                          <a:solidFill>
                            <a:schemeClr val="tx1"/>
                          </a:solidFill>
                          <a:effectLst/>
                        </a:rPr>
                        <a:t>{5,6} {5,7}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95800324"/>
                  </a:ext>
                </a:extLst>
              </a:tr>
              <a:tr h="319640">
                <a:tc>
                  <a:txBody>
                    <a:bodyPr/>
                    <a:lstStyle/>
                    <a:p>
                      <a:pPr marL="0" marR="0" algn="ctr">
                        <a:lnSpc>
                          <a:spcPct val="115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{5,6} {5,7</a:t>
                      </a:r>
                      <a:r>
                        <a:rPr lang="en-US" sz="2000" dirty="0" smtClean="0">
                          <a:solidFill>
                            <a:schemeClr val="tx1"/>
                          </a:solidFill>
                          <a:effectLst/>
                        </a:rPr>
                        <a:t>} </a:t>
                      </a:r>
                      <a:r>
                        <a:rPr lang="en-US" sz="2000" b="1" dirty="0" smtClean="0">
                          <a:solidFill>
                            <a:srgbClr val="AD1457"/>
                          </a:solidFill>
                          <a:effectLst/>
                        </a:rPr>
                        <a:t>{</a:t>
                      </a:r>
                      <a:r>
                        <a:rPr lang="en-US" sz="2000" b="1" dirty="0">
                          <a:solidFill>
                            <a:srgbClr val="AD1457"/>
                          </a:solidFill>
                          <a:effectLst/>
                        </a:rPr>
                        <a:t>6,7}</a:t>
                      </a:r>
                      <a:endParaRPr lang="en-US" sz="2000" b="1"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62755033"/>
                  </a:ext>
                </a:extLst>
              </a:tr>
            </a:tbl>
          </a:graphicData>
        </a:graphic>
      </p:graphicFrame>
      <p:cxnSp>
        <p:nvCxnSpPr>
          <p:cNvPr id="4" name="Straight Arrow Connector 3"/>
          <p:cNvCxnSpPr/>
          <p:nvPr/>
        </p:nvCxnSpPr>
        <p:spPr>
          <a:xfrm>
            <a:off x="5255656" y="1371600"/>
            <a:ext cx="16764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304162" y="737909"/>
            <a:ext cx="1394915" cy="461665"/>
          </a:xfrm>
          <a:prstGeom prst="rect">
            <a:avLst/>
          </a:prstGeom>
          <a:solidFill>
            <a:schemeClr val="accent2">
              <a:lumMod val="20000"/>
              <a:lumOff val="80000"/>
            </a:schemeClr>
          </a:solidFill>
        </p:spPr>
        <p:txBody>
          <a:bodyPr wrap="square" rtlCol="0">
            <a:spAutoFit/>
          </a:bodyPr>
          <a:lstStyle/>
          <a:p>
            <a:r>
              <a:rPr lang="en-US" sz="2400" b="1" dirty="0" smtClean="0">
                <a:solidFill>
                  <a:srgbClr val="AD1457"/>
                </a:solidFill>
              </a:rPr>
              <a:t>Cost = 17</a:t>
            </a:r>
            <a:endParaRPr lang="en-US" sz="2400" b="1" dirty="0">
              <a:solidFill>
                <a:srgbClr val="AD1457"/>
              </a:solidFill>
            </a:endParaRPr>
          </a:p>
        </p:txBody>
      </p:sp>
      <p:pic>
        <p:nvPicPr>
          <p:cNvPr id="6" name="Picture 5"/>
          <p:cNvPicPr>
            <a:picLocks noChangeAspect="1"/>
          </p:cNvPicPr>
          <p:nvPr/>
        </p:nvPicPr>
        <p:blipFill>
          <a:blip r:embed="rId2"/>
          <a:stretch>
            <a:fillRect/>
          </a:stretch>
        </p:blipFill>
        <p:spPr>
          <a:xfrm>
            <a:off x="1836485" y="242047"/>
            <a:ext cx="2888926" cy="2743200"/>
          </a:xfrm>
          <a:prstGeom prst="rect">
            <a:avLst/>
          </a:prstGeom>
        </p:spPr>
      </p:pic>
      <p:pic>
        <p:nvPicPr>
          <p:cNvPr id="7" name="Picture 6"/>
          <p:cNvPicPr>
            <a:picLocks noChangeAspect="1"/>
          </p:cNvPicPr>
          <p:nvPr/>
        </p:nvPicPr>
        <p:blipFill>
          <a:blip r:embed="rId3"/>
          <a:stretch>
            <a:fillRect/>
          </a:stretch>
        </p:blipFill>
        <p:spPr>
          <a:xfrm>
            <a:off x="7462300" y="242047"/>
            <a:ext cx="2888926" cy="2743200"/>
          </a:xfrm>
          <a:prstGeom prst="rect">
            <a:avLst/>
          </a:prstGeom>
        </p:spPr>
      </p:pic>
    </p:spTree>
    <p:extLst>
      <p:ext uri="{BB962C8B-B14F-4D97-AF65-F5344CB8AC3E}">
        <p14:creationId xmlns:p14="http://schemas.microsoft.com/office/powerpoint/2010/main" val="24236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out)">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b="1" dirty="0">
                    <a:solidFill>
                      <a:schemeClr val="tx2">
                        <a:lumMod val="60000"/>
                        <a:lumOff val="40000"/>
                      </a:schemeClr>
                    </a:solidFill>
                    <a:latin typeface="Consolas" pitchFamily="49" charset="0"/>
                    <a:cs typeface="Consolas" pitchFamily="49" charset="0"/>
                  </a:rPr>
                  <a:t>Function Prim(G = (N, A): graph; length: A — R+): set of edges </a:t>
                </a:r>
              </a:p>
              <a:p>
                <a:pPr marL="0" indent="0" algn="l">
                  <a:spcAft>
                    <a:spcPts val="300"/>
                  </a:spcAft>
                  <a:buNone/>
                </a:pPr>
                <a:r>
                  <a:rPr lang="en-US" b="1" dirty="0" smtClean="0">
                    <a:solidFill>
                      <a:srgbClr val="F9C5D7"/>
                    </a:solidFill>
                    <a:latin typeface="Consolas" pitchFamily="49" charset="0"/>
                    <a:cs typeface="Consolas" pitchFamily="49" charset="0"/>
                  </a:rPr>
                  <a:t>T </a:t>
                </a:r>
                <a:r>
                  <a:rPr lang="en-US" b="1" dirty="0">
                    <a:solidFill>
                      <a:srgbClr val="F9C5D7"/>
                    </a:solidFill>
                    <a:latin typeface="Consolas" pitchFamily="49" charset="0"/>
                    <a:cs typeface="Consolas" pitchFamily="49" charset="0"/>
                  </a:rPr>
                  <a:t>← Ø</a:t>
                </a:r>
              </a:p>
              <a:p>
                <a:pPr marL="0" indent="0" algn="l">
                  <a:spcAft>
                    <a:spcPts val="300"/>
                  </a:spcAft>
                  <a:buNone/>
                </a:pPr>
                <a:r>
                  <a:rPr lang="en-US" b="1" dirty="0">
                    <a:solidFill>
                      <a:srgbClr val="F9C5D7"/>
                    </a:solidFill>
                    <a:latin typeface="Consolas" pitchFamily="49" charset="0"/>
                    <a:cs typeface="Consolas" pitchFamily="49" charset="0"/>
                  </a:rPr>
                  <a:t>B ← {an arbitrary member of N}</a:t>
                </a:r>
              </a:p>
              <a:p>
                <a:pPr marL="0" indent="0" algn="l">
                  <a:spcAft>
                    <a:spcPts val="300"/>
                  </a:spcAft>
                  <a:buNone/>
                </a:pPr>
                <a:r>
                  <a:rPr lang="en-IN" b="1" dirty="0">
                    <a:solidFill>
                      <a:srgbClr val="F9C5D7"/>
                    </a:solidFill>
                    <a:latin typeface="Consolas" pitchFamily="49" charset="0"/>
                    <a:cs typeface="Consolas" pitchFamily="49" charset="0"/>
                  </a:rPr>
                  <a:t>while B ≠ N do</a:t>
                </a:r>
              </a:p>
              <a:p>
                <a:pPr marL="0" indent="0" algn="l">
                  <a:spcAft>
                    <a:spcPts val="300"/>
                  </a:spcAft>
                  <a:buNone/>
                </a:pPr>
                <a:r>
                  <a:rPr lang="en-IN" b="1" dirty="0">
                    <a:solidFill>
                      <a:srgbClr val="F9C5D7"/>
                    </a:solidFill>
                    <a:latin typeface="Consolas" pitchFamily="49" charset="0"/>
                    <a:cs typeface="Consolas" pitchFamily="49" charset="0"/>
                  </a:rPr>
                  <a:t>	find e = {u, v} of minimum length such that</a:t>
                </a:r>
              </a:p>
              <a:p>
                <a:pPr marL="0" indent="0" algn="l">
                  <a:spcAft>
                    <a:spcPts val="300"/>
                  </a:spcAft>
                  <a:buNone/>
                </a:pPr>
                <a:r>
                  <a:rPr lang="en-IN" b="1" dirty="0">
                    <a:solidFill>
                      <a:srgbClr val="F9C5D7"/>
                    </a:solidFill>
                    <a:latin typeface="Consolas" pitchFamily="49" charset="0"/>
                    <a:cs typeface="Consolas" pitchFamily="49" charset="0"/>
                  </a:rPr>
                  <a:t>		u </a:t>
                </a:r>
                <a14:m>
                  <m:oMath xmlns:m="http://schemas.openxmlformats.org/officeDocument/2006/math">
                    <m:r>
                      <a:rPr lang="en-IN"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IN" b="1" dirty="0">
                    <a:solidFill>
                      <a:srgbClr val="F9C5D7"/>
                    </a:solidFill>
                    <a:latin typeface="Consolas" pitchFamily="49" charset="0"/>
                    <a:cs typeface="Consolas" pitchFamily="49" charset="0"/>
                  </a:rPr>
                  <a:t> B and v </a:t>
                </a:r>
                <a:r>
                  <a:rPr lang="el-GR" b="1" dirty="0">
                    <a:solidFill>
                      <a:srgbClr val="F9C5D7"/>
                    </a:solidFill>
                    <a:latin typeface="Consolas" pitchFamily="49" charset="0"/>
                    <a:cs typeface="Consolas" pitchFamily="49" charset="0"/>
                  </a:rPr>
                  <a:t>∈ </a:t>
                </a:r>
                <a:r>
                  <a:rPr lang="en-IN" b="1" dirty="0">
                    <a:solidFill>
                      <a:srgbClr val="F9C5D7"/>
                    </a:solidFill>
                    <a:latin typeface="Consolas" pitchFamily="49" charset="0"/>
                    <a:cs typeface="Consolas" pitchFamily="49" charset="0"/>
                  </a:rPr>
                  <a:t>N \ B </a:t>
                </a:r>
              </a:p>
              <a:p>
                <a:pPr marL="0" indent="0" algn="l">
                  <a:spcAft>
                    <a:spcPts val="300"/>
                  </a:spcAft>
                  <a:buNone/>
                </a:pPr>
                <a:r>
                  <a:rPr lang="en-IN" b="1" dirty="0">
                    <a:solidFill>
                      <a:srgbClr val="F9C5D7"/>
                    </a:solidFill>
                    <a:latin typeface="Consolas" pitchFamily="49" charset="0"/>
                    <a:cs typeface="Consolas" pitchFamily="49" charset="0"/>
                  </a:rPr>
                  <a:t>	T ← T U {e} </a:t>
                </a:r>
              </a:p>
              <a:p>
                <a:pPr marL="0" indent="0" algn="l">
                  <a:spcAft>
                    <a:spcPts val="300"/>
                  </a:spcAft>
                  <a:buNone/>
                </a:pPr>
                <a:r>
                  <a:rPr lang="en-IN" b="1" dirty="0">
                    <a:solidFill>
                      <a:srgbClr val="F9C5D7"/>
                    </a:solidFill>
                    <a:latin typeface="Consolas" pitchFamily="49" charset="0"/>
                    <a:cs typeface="Consolas" pitchFamily="49" charset="0"/>
                  </a:rPr>
                  <a:t>	B ← B U {v} </a:t>
                </a:r>
              </a:p>
              <a:p>
                <a:pPr marL="0" indent="0" algn="l">
                  <a:spcAft>
                    <a:spcPts val="300"/>
                  </a:spcAft>
                  <a:buNone/>
                </a:pPr>
                <a:r>
                  <a:rPr lang="en-IN" b="1" dirty="0">
                    <a:solidFill>
                      <a:srgbClr val="F9C5D7"/>
                    </a:solidFill>
                    <a:latin typeface="Consolas" pitchFamily="49" charset="0"/>
                    <a:cs typeface="Consolas" pitchFamily="49" charset="0"/>
                  </a:rPr>
                  <a:t>return 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8" t="-1527"/>
                </a:stretch>
              </a:blipFill>
            </p:spPr>
            <p:txBody>
              <a:bodyPr/>
              <a:lstStyle/>
              <a:p>
                <a:r>
                  <a:rPr lang="en-US">
                    <a:noFill/>
                  </a:rPr>
                  <a:t> </a:t>
                </a:r>
              </a:p>
            </p:txBody>
          </p:sp>
        </mc:Fallback>
      </mc:AlternateContent>
    </p:spTree>
    <p:extLst>
      <p:ext uri="{BB962C8B-B14F-4D97-AF65-F5344CB8AC3E}">
        <p14:creationId xmlns:p14="http://schemas.microsoft.com/office/powerpoint/2010/main" val="325869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Write the Prim’s Algorithm to find out Minimum Spanning Tree. Apply the same and find MST for the graph given below.</a:t>
            </a:r>
          </a:p>
          <a:p>
            <a:endParaRPr lang="en-US" dirty="0"/>
          </a:p>
        </p:txBody>
      </p:sp>
      <p:sp>
        <p:nvSpPr>
          <p:cNvPr id="4" name="Text Box 56"/>
          <p:cNvSpPr txBox="1">
            <a:spLocks noChangeArrowheads="1"/>
          </p:cNvSpPr>
          <p:nvPr/>
        </p:nvSpPr>
        <p:spPr bwMode="auto">
          <a:xfrm>
            <a:off x="1556665" y="3896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201491"/>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4594159"/>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248991"/>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363291"/>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287091"/>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201490"/>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276580"/>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3820490"/>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3668090"/>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091829"/>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363291"/>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3515691"/>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363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277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3896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29060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39728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2982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277690"/>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192091"/>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4658690"/>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115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45062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2014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3787154"/>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4394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3515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3591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049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480156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093747"/>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29060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27875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439490"/>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2512028"/>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292009"/>
                <a:ext cx="457200" cy="461665"/>
              </a:xfrm>
              <a:prstGeom prst="rect">
                <a:avLst/>
              </a:prstGeom>
              <a:blipFill>
                <a:blip r:embed="rId2"/>
                <a:stretch>
                  <a:fillRect/>
                </a:stretch>
              </a:blipFill>
            </p:spPr>
            <p:txBody>
              <a:bodyPr/>
              <a:lstStyle/>
              <a:p>
                <a:r>
                  <a:rPr lang="en-US">
                    <a:noFill/>
                  </a:rPr>
                  <a:t> </a:t>
                </a:r>
              </a:p>
            </p:txBody>
          </p:sp>
        </mc:Fallback>
      </mc:AlternateContent>
      <p:sp>
        <p:nvSpPr>
          <p:cNvPr id="43" name="Oval 42"/>
          <p:cNvSpPr/>
          <p:nvPr/>
        </p:nvSpPr>
        <p:spPr>
          <a:xfrm>
            <a:off x="7424065" y="2753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039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143936"/>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143936"/>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3677336"/>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3677336"/>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353891"/>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353891"/>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353891"/>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353891"/>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292009"/>
                <a:ext cx="457200" cy="461665"/>
              </a:xfrm>
              <a:prstGeom prst="rect">
                <a:avLst/>
              </a:prstGeom>
              <a:blipFill>
                <a:blip r:embed="rId3"/>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2906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2884139"/>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45115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48498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465982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45497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44169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43009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4489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Source Shortest Path – </a:t>
            </a:r>
            <a:r>
              <a:rPr lang="en-US" dirty="0" err="1"/>
              <a:t>Dijkstra’s</a:t>
            </a:r>
            <a:r>
              <a:rPr lang="en-US" dirty="0"/>
              <a:t> Algorithm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951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now </a:t>
                </a:r>
                <a:r>
                  <a:rPr lang="en-US" b="1" dirty="0"/>
                  <a:t>a </a:t>
                </a:r>
                <a:r>
                  <a:rPr lang="en-US" dirty="0" smtClean="0">
                    <a:solidFill>
                      <a:srgbClr val="AD1457"/>
                    </a:solidFill>
                  </a:rPr>
                  <a:t>directed graph </a:t>
                </a:r>
                <a14:m>
                  <m:oMath xmlns:m="http://schemas.openxmlformats.org/officeDocument/2006/math">
                    <m:r>
                      <a:rPr lang="en-US" b="0" i="1" dirty="0">
                        <a:solidFill>
                          <a:srgbClr val="AD1457"/>
                        </a:solidFill>
                        <a:latin typeface="Cambria Math" panose="02040503050406030204" pitchFamily="18" charset="0"/>
                      </a:rPr>
                      <m:t>𝐺</m:t>
                    </m:r>
                    <m:r>
                      <a:rPr lang="en-US" b="0" i="1" dirty="0">
                        <a:solidFill>
                          <a:srgbClr val="AD1457"/>
                        </a:solidFill>
                        <a:latin typeface="Cambria Math" panose="02040503050406030204" pitchFamily="18" charset="0"/>
                      </a:rPr>
                      <m:t> = (</m:t>
                    </m:r>
                    <m:r>
                      <a:rPr lang="en-US" b="0" i="1" dirty="0">
                        <a:solidFill>
                          <a:srgbClr val="AD1457"/>
                        </a:solidFill>
                        <a:latin typeface="Cambria Math" panose="02040503050406030204" pitchFamily="18" charset="0"/>
                      </a:rPr>
                      <m:t>𝑁</m:t>
                    </m:r>
                    <m:r>
                      <a:rPr lang="en-US" b="0" i="1" dirty="0">
                        <a:solidFill>
                          <a:srgbClr val="AD1457"/>
                        </a:solidFill>
                        <a:latin typeface="Cambria Math" panose="02040503050406030204" pitchFamily="18" charset="0"/>
                      </a:rPr>
                      <m:t>, </m:t>
                    </m:r>
                    <m:r>
                      <a:rPr lang="en-US" b="0" i="1" dirty="0">
                        <a:solidFill>
                          <a:srgbClr val="AD1457"/>
                        </a:solidFill>
                        <a:latin typeface="Cambria Math" panose="02040503050406030204" pitchFamily="18" charset="0"/>
                      </a:rPr>
                      <m:t>𝐴</m:t>
                    </m:r>
                    <m:r>
                      <a:rPr lang="en-US" b="0" i="1" dirty="0">
                        <a:solidFill>
                          <a:srgbClr val="AD1457"/>
                        </a:solidFill>
                        <a:latin typeface="Cambria Math" panose="02040503050406030204" pitchFamily="18" charset="0"/>
                      </a:rPr>
                      <m:t>) </m:t>
                    </m:r>
                  </m:oMath>
                </a14:m>
                <a:r>
                  <a:rPr lang="en-US" dirty="0"/>
                  <a:t>where </a:t>
                </a:r>
                <a14:m>
                  <m:oMath xmlns:m="http://schemas.openxmlformats.org/officeDocument/2006/math">
                    <m:r>
                      <a:rPr lang="en-US" i="1" dirty="0">
                        <a:latin typeface="Cambria Math" panose="02040503050406030204" pitchFamily="18" charset="0"/>
                      </a:rPr>
                      <m:t>𝑁</m:t>
                    </m:r>
                  </m:oMath>
                </a14:m>
                <a:r>
                  <a:rPr lang="en-US" dirty="0"/>
                  <a:t> is the set of nodes and </a:t>
                </a:r>
                <a14:m>
                  <m:oMath xmlns:m="http://schemas.openxmlformats.org/officeDocument/2006/math">
                    <m:r>
                      <a:rPr lang="en-US" i="1" dirty="0">
                        <a:latin typeface="Cambria Math" panose="02040503050406030204" pitchFamily="18" charset="0"/>
                      </a:rPr>
                      <m:t>𝐴</m:t>
                    </m:r>
                  </m:oMath>
                </a14:m>
                <a:r>
                  <a:rPr lang="en-US" dirty="0"/>
                  <a:t> is the set of directed edges of graph </a:t>
                </a:r>
                <a14:m>
                  <m:oMath xmlns:m="http://schemas.openxmlformats.org/officeDocument/2006/math">
                    <m:r>
                      <a:rPr lang="en-US" i="1" dirty="0">
                        <a:latin typeface="Cambria Math" panose="02040503050406030204" pitchFamily="18" charset="0"/>
                      </a:rPr>
                      <m:t>𝐺</m:t>
                    </m:r>
                  </m:oMath>
                </a14:m>
                <a:r>
                  <a:rPr lang="en-US" dirty="0"/>
                  <a:t>.</a:t>
                </a:r>
              </a:p>
              <a:p>
                <a:r>
                  <a:rPr lang="en-US" dirty="0"/>
                  <a:t>Each edge has a </a:t>
                </a:r>
                <a:r>
                  <a:rPr lang="en-US" dirty="0">
                    <a:solidFill>
                      <a:srgbClr val="AD1457"/>
                    </a:solidFill>
                  </a:rPr>
                  <a:t>positive length</a:t>
                </a:r>
                <a:r>
                  <a:rPr lang="en-US" dirty="0"/>
                  <a:t>.</a:t>
                </a:r>
              </a:p>
              <a:p>
                <a:r>
                  <a:rPr lang="en-US" dirty="0"/>
                  <a:t>One of the nodes is designated as the </a:t>
                </a:r>
                <a:r>
                  <a:rPr lang="en-US" dirty="0">
                    <a:solidFill>
                      <a:srgbClr val="AD1457"/>
                    </a:solidFill>
                  </a:rPr>
                  <a:t>source node</a:t>
                </a:r>
                <a:r>
                  <a:rPr lang="en-US" dirty="0"/>
                  <a:t>.</a:t>
                </a:r>
              </a:p>
              <a:p>
                <a:r>
                  <a:rPr lang="en-US" dirty="0"/>
                  <a:t>The problem is </a:t>
                </a:r>
                <a:r>
                  <a:rPr lang="en-US" dirty="0">
                    <a:solidFill>
                      <a:srgbClr val="AD1457"/>
                    </a:solidFill>
                  </a:rPr>
                  <a:t>to determine the length of the shortest path</a:t>
                </a:r>
                <a:r>
                  <a:rPr lang="en-US" b="1" dirty="0"/>
                  <a:t> </a:t>
                </a:r>
                <a:r>
                  <a:rPr lang="en-US" dirty="0"/>
                  <a:t>from the source to each of the other nodes of the graph. </a:t>
                </a:r>
              </a:p>
              <a:p>
                <a:r>
                  <a:rPr lang="en-US" dirty="0" err="1" smtClean="0">
                    <a:solidFill>
                      <a:srgbClr val="AD1457"/>
                    </a:solidFill>
                  </a:rPr>
                  <a:t>Dijkstra’s</a:t>
                </a:r>
                <a:r>
                  <a:rPr lang="en-US" dirty="0" smtClean="0">
                    <a:solidFill>
                      <a:srgbClr val="AD1457"/>
                    </a:solidFill>
                  </a:rPr>
                  <a:t> Algorithm </a:t>
                </a:r>
                <a:r>
                  <a:rPr lang="en-US" dirty="0" smtClean="0"/>
                  <a:t>is for finding the shortest paths between the nodes in a graph. </a:t>
                </a:r>
              </a:p>
              <a:p>
                <a:r>
                  <a:rPr lang="en-US" dirty="0" smtClean="0"/>
                  <a:t>For a given source node, the algorithm finds the </a:t>
                </a:r>
                <a:r>
                  <a:rPr lang="en-US" dirty="0" smtClean="0">
                    <a:solidFill>
                      <a:srgbClr val="AD1457"/>
                    </a:solidFill>
                  </a:rPr>
                  <a:t>shortest path </a:t>
                </a:r>
                <a:r>
                  <a:rPr lang="en-US" dirty="0" smtClean="0"/>
                  <a:t>between the source node and every other node. </a:t>
                </a:r>
              </a:p>
              <a:p>
                <a:r>
                  <a:rPr lang="en-US" dirty="0" smtClean="0"/>
                  <a:t>The </a:t>
                </a:r>
                <a:r>
                  <a:rPr lang="en-US" b="1" dirty="0"/>
                  <a:t>algorithm maintains a matrix </a:t>
                </a:r>
                <a14:m>
                  <m:oMath xmlns:m="http://schemas.openxmlformats.org/officeDocument/2006/math">
                    <m:r>
                      <a:rPr lang="en-US" b="1" i="1" dirty="0">
                        <a:latin typeface="Cambria Math" panose="02040503050406030204" pitchFamily="18" charset="0"/>
                      </a:rPr>
                      <m:t>𝑳</m:t>
                    </m:r>
                  </m:oMath>
                </a14:m>
                <a:r>
                  <a:rPr lang="en-US" b="1" dirty="0"/>
                  <a:t> </a:t>
                </a:r>
                <a:r>
                  <a:rPr lang="en-US" dirty="0"/>
                  <a:t>which gives the length of each directed edge: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09900" y="5246915"/>
                <a:ext cx="5676900" cy="830997"/>
              </a:xfrm>
              <a:prstGeom prst="rect">
                <a:avLst/>
              </a:prstGeom>
              <a:solidFill>
                <a:srgbClr val="F6E7E6"/>
              </a:solidFill>
            </p:spPr>
            <p:txBody>
              <a:bodyPr wrap="square" rtlCol="0">
                <a:spAutoFit/>
              </a:bodyPr>
              <a:lstStyle/>
              <a:p>
                <a:pPr indent="-114300"/>
                <a14:m>
                  <m:oMath xmlns:m="http://schemas.openxmlformats.org/officeDocument/2006/math">
                    <m:r>
                      <a:rPr lang="en-US" sz="2400" i="1" dirty="0" smtClean="0">
                        <a:solidFill>
                          <a:srgbClr val="AD1457"/>
                        </a:solidFill>
                        <a:latin typeface="Cambria Math" panose="02040503050406030204" pitchFamily="18" charset="0"/>
                      </a:rPr>
                      <m:t>𝐿</m:t>
                    </m:r>
                    <m:r>
                      <a:rPr lang="en-US" sz="2400" i="1" dirty="0" smtClean="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 0</m:t>
                    </m:r>
                  </m:oMath>
                </a14:m>
                <a:r>
                  <a:rPr lang="en-US" sz="2400" dirty="0">
                    <a:solidFill>
                      <a:srgbClr val="AD1457"/>
                    </a:solidFill>
                  </a:rPr>
                  <a:t> </a:t>
                </a:r>
                <a:r>
                  <a:rPr lang="en-US" sz="2400" i="1" dirty="0">
                    <a:solidFill>
                      <a:srgbClr val="AD1457"/>
                    </a:solidFill>
                  </a:rPr>
                  <a:t>if the edge </a:t>
                </a:r>
                <a14:m>
                  <m:oMath xmlns:m="http://schemas.openxmlformats.org/officeDocument/2006/math">
                    <m:r>
                      <a:rPr lang="en-US" sz="2400" i="1" dirty="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𝐴</m:t>
                    </m:r>
                    <m:r>
                      <a:rPr lang="en-US" sz="2400" i="1" dirty="0">
                        <a:solidFill>
                          <a:srgbClr val="AD1457"/>
                        </a:solidFill>
                        <a:latin typeface="Cambria Math" panose="02040503050406030204" pitchFamily="18" charset="0"/>
                      </a:rPr>
                      <m:t>, </m:t>
                    </m:r>
                  </m:oMath>
                </a14:m>
                <a:r>
                  <a:rPr lang="en-US" sz="2400" i="1" dirty="0">
                    <a:solidFill>
                      <a:srgbClr val="AD1457"/>
                    </a:solidFill>
                  </a:rPr>
                  <a:t>and </a:t>
                </a:r>
                <a:endParaRPr lang="en-US" sz="2400" i="1" dirty="0">
                  <a:solidFill>
                    <a:srgbClr val="AD1457"/>
                  </a:solidFill>
                  <a:latin typeface="Cambria Math" panose="02040503050406030204" pitchFamily="18" charset="0"/>
                </a:endParaRPr>
              </a:p>
              <a:p>
                <a:pPr marL="1257300" lvl="3"/>
                <a14:m>
                  <m:oMath xmlns:m="http://schemas.openxmlformats.org/officeDocument/2006/math">
                    <m:r>
                      <a:rPr lang="en-US" sz="2400" i="1" dirty="0">
                        <a:solidFill>
                          <a:srgbClr val="AD1457"/>
                        </a:solidFill>
                        <a:latin typeface="Cambria Math" panose="02040503050406030204" pitchFamily="18" charset="0"/>
                      </a:rPr>
                      <m:t>𝐿</m:t>
                    </m:r>
                    <m:r>
                      <a:rPr lang="en-US" sz="2400" i="1" dirty="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 ∞ </m:t>
                    </m:r>
                  </m:oMath>
                </a14:m>
                <a:r>
                  <a:rPr lang="en-US" sz="2400" i="1" dirty="0">
                    <a:solidFill>
                      <a:srgbClr val="AD1457"/>
                    </a:solidFill>
                  </a:rPr>
                  <a:t>otherwise.</a:t>
                </a:r>
                <a:r>
                  <a:rPr lang="en-US" sz="2400" dirty="0">
                    <a:solidFill>
                      <a:srgbClr val="AD1457"/>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3009900" y="5246915"/>
                <a:ext cx="5676900" cy="830997"/>
              </a:xfrm>
              <a:prstGeom prst="rect">
                <a:avLst/>
              </a:prstGeom>
              <a:blipFill rotWithShape="0">
                <a:blip r:embed="rId3"/>
                <a:stretch>
                  <a:fillRect l="-322" t="-5147" b="-16912"/>
                </a:stretch>
              </a:blipFill>
            </p:spPr>
            <p:txBody>
              <a:bodyPr/>
              <a:lstStyle/>
              <a:p>
                <a:r>
                  <a:rPr lang="en-US">
                    <a:noFill/>
                  </a:rPr>
                  <a:t> </a:t>
                </a:r>
              </a:p>
            </p:txBody>
          </p:sp>
        </mc:Fallback>
      </mc:AlternateContent>
    </p:spTree>
    <p:extLst>
      <p:ext uri="{BB962C8B-B14F-4D97-AF65-F5344CB8AC3E}">
        <p14:creationId xmlns:p14="http://schemas.microsoft.com/office/powerpoint/2010/main" val="5270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5" name="TextBox 24"/>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28" name="Pentagon 2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31" name="Rounded Rectangle 30"/>
          <p:cNvSpPr/>
          <p:nvPr/>
        </p:nvSpPr>
        <p:spPr>
          <a:xfrm>
            <a:off x="3885722" y="5876366"/>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 </a:t>
            </a:r>
            <a:endParaRPr lang="en-US" sz="2400" dirty="0">
              <a:solidFill>
                <a:schemeClr val="tx1"/>
              </a:solidFill>
            </a:endParaRPr>
          </a:p>
        </p:txBody>
      </p:sp>
      <p:sp>
        <p:nvSpPr>
          <p:cNvPr id="32" name="Rectangle 31"/>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1–5–4 (20) and 1–4 (100)</a:t>
            </a:r>
            <a:endParaRPr lang="en-US" sz="2200" b="1" dirty="0">
              <a:solidFill>
                <a:srgbClr val="AD1457"/>
              </a:solidFill>
            </a:endParaRPr>
          </a:p>
        </p:txBody>
      </p:sp>
      <p:sp>
        <p:nvSpPr>
          <p:cNvPr id="33" name="Rectangle 32"/>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34" name="Rectangle 33"/>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35" name="Rectangle 34"/>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36" name="Rectangle 35"/>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37" name="Rectangle 36"/>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38" name="Rectangle 37"/>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39" name="Rectangle 38"/>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40" name="Rectangle 39"/>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41" name="Rectangle 40"/>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42" name="Rectangle 41"/>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43" name="Rectangle 42"/>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44" name="Rectangle 43"/>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45" name="Rectangle 44"/>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46" name="Rectangle 45"/>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47" name="Rectangle 46"/>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48" name="Rectangle 47"/>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49" name="Rectangle 48"/>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50" name="Rectangle 49"/>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51" name="Rectangle 50"/>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52" name="Rectangle 51"/>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53" name="Rectangle 52"/>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54" name="Rounded Rectangle 53"/>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1 - 5 - 2</a:t>
            </a:r>
          </a:p>
        </p:txBody>
      </p:sp>
      <p:sp>
        <p:nvSpPr>
          <p:cNvPr id="3" name="TextBox 2"/>
          <p:cNvSpPr txBox="1"/>
          <p:nvPr/>
        </p:nvSpPr>
        <p:spPr>
          <a:xfrm>
            <a:off x="705395" y="5864455"/>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1 - 5 - 3</a:t>
            </a:r>
          </a:p>
        </p:txBody>
      </p:sp>
      <p:sp>
        <p:nvSpPr>
          <p:cNvPr id="56" name="TextBox 55"/>
          <p:cNvSpPr txBox="1"/>
          <p:nvPr/>
        </p:nvSpPr>
        <p:spPr>
          <a:xfrm>
            <a:off x="712694" y="5862917"/>
            <a:ext cx="3065929" cy="457200"/>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1 - 5 - 4</a:t>
            </a:r>
          </a:p>
          <a:p>
            <a:endParaRPr lang="en-US" sz="2200" dirty="0"/>
          </a:p>
        </p:txBody>
      </p:sp>
      <p:sp>
        <p:nvSpPr>
          <p:cNvPr id="58" name="Oval 57"/>
          <p:cNvSpPr/>
          <p:nvPr/>
        </p:nvSpPr>
        <p:spPr>
          <a:xfrm>
            <a:off x="2220686" y="1737361"/>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746067" y="3091549"/>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10110652" y="3997235"/>
            <a:ext cx="457200" cy="0"/>
          </a:xfrm>
          <a:prstGeom prst="line">
            <a:avLst/>
          </a:prstGeom>
          <a:ln w="38100">
            <a:solidFill>
              <a:srgbClr val="AD14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5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500"/>
                                        <p:tgtEl>
                                          <p:spTgt spid="44"/>
                                        </p:tgtEl>
                                      </p:cBhvr>
                                    </p:animEffect>
                                  </p:childTnLst>
                                </p:cTn>
                              </p:par>
                            </p:childTnLst>
                          </p:cTn>
                        </p:par>
                        <p:par>
                          <p:cTn id="145" fill="hold">
                            <p:stCondLst>
                              <p:cond delay="1000"/>
                            </p:stCondLst>
                            <p:childTnLst>
                              <p:par>
                                <p:cTn id="146" presetID="10" presetClass="entr" presetSubtype="0" fill="hold" grpId="0" nodeType="after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500"/>
                                        <p:tgtEl>
                                          <p:spTgt spid="45"/>
                                        </p:tgtEl>
                                      </p:cBhvr>
                                    </p:animEffect>
                                  </p:childTnLst>
                                </p:cTn>
                              </p:par>
                            </p:childTnLst>
                          </p:cTn>
                        </p:par>
                        <p:par>
                          <p:cTn id="149" fill="hold">
                            <p:stCondLst>
                              <p:cond delay="1500"/>
                            </p:stCondLst>
                            <p:childTnLst>
                              <p:par>
                                <p:cTn id="150" presetID="10" presetClass="entr" presetSubtype="0"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1" presetClass="entr" presetSubtype="1" fill="hold" grpId="0" nodeType="click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heel(1)">
                                      <p:cBhvr>
                                        <p:cTn id="157" dur="2000"/>
                                        <p:tgtEl>
                                          <p:spTgt spid="5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mph" presetSubtype="2" fill="hold" nodeType="clickEffect">
                                  <p:stCondLst>
                                    <p:cond delay="0"/>
                                  </p:stCondLst>
                                  <p:childTnLst>
                                    <p:animClr clrSpc="rgb" dir="cw">
                                      <p:cBhvr>
                                        <p:cTn id="161" dur="2000" fill="hold"/>
                                        <p:tgtEl>
                                          <p:spTgt spid="5"/>
                                        </p:tgtEl>
                                        <p:attrNameLst>
                                          <p:attrName>fillcolor</p:attrName>
                                        </p:attrNameLst>
                                      </p:cBhvr>
                                      <p:to>
                                        <a:srgbClr val="76923C"/>
                                      </p:to>
                                    </p:animClr>
                                    <p:set>
                                      <p:cBhvr>
                                        <p:cTn id="162" dur="2000" fill="hold"/>
                                        <p:tgtEl>
                                          <p:spTgt spid="5"/>
                                        </p:tgtEl>
                                        <p:attrNameLst>
                                          <p:attrName>fill.type</p:attrName>
                                        </p:attrNameLst>
                                      </p:cBhvr>
                                      <p:to>
                                        <p:strVal val="solid"/>
                                      </p:to>
                                    </p:set>
                                    <p:set>
                                      <p:cBhvr>
                                        <p:cTn id="163" dur="2000" fill="hold"/>
                                        <p:tgtEl>
                                          <p:spTgt spid="5"/>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fade">
                                      <p:cBhvr>
                                        <p:cTn id="168" dur="500"/>
                                        <p:tgtEl>
                                          <p:spTgt spid="47"/>
                                        </p:tgtEl>
                                      </p:cBhvr>
                                    </p:animEffect>
                                  </p:childTnLst>
                                </p:cTn>
                              </p:par>
                            </p:childTnLst>
                          </p:cTn>
                        </p:par>
                        <p:par>
                          <p:cTn id="169" fill="hold">
                            <p:stCondLst>
                              <p:cond delay="500"/>
                            </p:stCondLst>
                            <p:childTnLst>
                              <p:par>
                                <p:cTn id="170" presetID="10" presetClass="entr" presetSubtype="0" fill="hold" grpId="0" nodeType="after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par>
                          <p:cTn id="173" fill="hold">
                            <p:stCondLst>
                              <p:cond delay="1000"/>
                            </p:stCondLst>
                            <p:childTnLst>
                              <p:par>
                                <p:cTn id="174" presetID="10" presetClass="entr" presetSubtype="0" fill="hold" grpId="0" nodeType="after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fade">
                                      <p:cBhvr>
                                        <p:cTn id="176" dur="500"/>
                                        <p:tgtEl>
                                          <p:spTgt spid="4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wipe(up)">
                                      <p:cBhvr>
                                        <p:cTn id="181" dur="1000"/>
                                        <p:tgtEl>
                                          <p:spTgt spid="57"/>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28"/>
                                        </p:tgtEl>
                                        <p:attrNameLst>
                                          <p:attrName>style.visibility</p:attrName>
                                        </p:attrNameLst>
                                      </p:cBhvr>
                                      <p:to>
                                        <p:strVal val="visible"/>
                                      </p:to>
                                    </p:set>
                                    <p:animEffect transition="in" filter="fade">
                                      <p:cBhvr>
                                        <p:cTn id="186" dur="500"/>
                                        <p:tgtEl>
                                          <p:spTgt spid="2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0"/>
                                        <p:tgtEl>
                                          <p:spTgt spid="50"/>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3"/>
                                        </p:tgtEl>
                                        <p:attrNameLst>
                                          <p:attrName>style.visibility</p:attrName>
                                        </p:attrNameLst>
                                      </p:cBhvr>
                                      <p:to>
                                        <p:strVal val="visible"/>
                                      </p:to>
                                    </p:set>
                                    <p:animEffect transition="in" filter="wipe(up)">
                                      <p:cBhvr>
                                        <p:cTn id="196" dur="1000"/>
                                        <p:tgtEl>
                                          <p:spTgt spid="3"/>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51"/>
                                        </p:tgtEl>
                                        <p:attrNameLst>
                                          <p:attrName>style.visibility</p:attrName>
                                        </p:attrNameLst>
                                      </p:cBhvr>
                                      <p:to>
                                        <p:strVal val="visible"/>
                                      </p:to>
                                    </p:set>
                                    <p:animEffect transition="in" filter="fade">
                                      <p:cBhvr>
                                        <p:cTn id="201" dur="500"/>
                                        <p:tgtEl>
                                          <p:spTgt spid="5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animEffect transition="in" filter="wipe(up)">
                                      <p:cBhvr>
                                        <p:cTn id="206" dur="1500"/>
                                        <p:tgtEl>
                                          <p:spTgt spid="5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31"/>
                                        </p:tgtEl>
                                        <p:attrNameLst>
                                          <p:attrName>style.visibility</p:attrName>
                                        </p:attrNameLst>
                                      </p:cBhvr>
                                      <p:to>
                                        <p:strVal val="visible"/>
                                      </p:to>
                                    </p:set>
                                    <p:animEffect transition="in" filter="fade">
                                      <p:cBhvr>
                                        <p:cTn id="211" dur="500"/>
                                        <p:tgtEl>
                                          <p:spTgt spid="3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32"/>
                                        </p:tgtEl>
                                        <p:attrNameLst>
                                          <p:attrName>style.visibility</p:attrName>
                                        </p:attrNameLst>
                                      </p:cBhvr>
                                      <p:to>
                                        <p:strVal val="visible"/>
                                      </p:to>
                                    </p:set>
                                    <p:animEffect transition="in" filter="wipe(left)">
                                      <p:cBhvr>
                                        <p:cTn id="216" dur="1500"/>
                                        <p:tgtEl>
                                          <p:spTgt spid="3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wipe(left)">
                                      <p:cBhvr>
                                        <p:cTn id="221" dur="10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21" presetClass="entr" presetSubtype="1"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heel(1)">
                                      <p:cBhvr>
                                        <p:cTn id="226" dur="1500"/>
                                        <p:tgtEl>
                                          <p:spTgt spid="59"/>
                                        </p:tgtEl>
                                      </p:cBhvr>
                                    </p:animEffect>
                                  </p:childTnLst>
                                </p:cTn>
                              </p:par>
                              <p:par>
                                <p:cTn id="227" presetID="21" presetClass="entr" presetSubtype="1" fill="hold" grpId="0" nodeType="withEffect">
                                  <p:stCondLst>
                                    <p:cond delay="0"/>
                                  </p:stCondLst>
                                  <p:childTnLst>
                                    <p:set>
                                      <p:cBhvr>
                                        <p:cTn id="228" dur="1" fill="hold">
                                          <p:stCondLst>
                                            <p:cond delay="0"/>
                                          </p:stCondLst>
                                        </p:cTn>
                                        <p:tgtEl>
                                          <p:spTgt spid="58"/>
                                        </p:tgtEl>
                                        <p:attrNameLst>
                                          <p:attrName>style.visibility</p:attrName>
                                        </p:attrNameLst>
                                      </p:cBhvr>
                                      <p:to>
                                        <p:strVal val="visible"/>
                                      </p:to>
                                    </p:set>
                                    <p:animEffect transition="in" filter="wheel(1)">
                                      <p:cBhvr>
                                        <p:cTn id="229" dur="1500"/>
                                        <p:tgtEl>
                                          <p:spTgt spid="58"/>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52"/>
                                        </p:tgtEl>
                                        <p:attrNameLst>
                                          <p:attrName>style.visibility</p:attrName>
                                        </p:attrNameLst>
                                      </p:cBhvr>
                                      <p:to>
                                        <p:strVal val="visible"/>
                                      </p:to>
                                    </p:set>
                                    <p:animEffect transition="in" filter="fade">
                                      <p:cBhvr>
                                        <p:cTn id="234" dur="500"/>
                                        <p:tgtEl>
                                          <p:spTgt spid="52"/>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53"/>
                                        </p:tgtEl>
                                        <p:attrNameLst>
                                          <p:attrName>style.visibility</p:attrName>
                                        </p:attrNameLst>
                                      </p:cBhvr>
                                      <p:to>
                                        <p:strVal val="visible"/>
                                      </p:to>
                                    </p:set>
                                    <p:animEffect transition="in" filter="fade">
                                      <p:cBhvr>
                                        <p:cTn id="239" dur="500"/>
                                        <p:tgtEl>
                                          <p:spTgt spid="53"/>
                                        </p:tgtEl>
                                      </p:cBhvr>
                                    </p:animEffect>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grpId="0" nodeType="clickEffect">
                                  <p:stCondLst>
                                    <p:cond delay="0"/>
                                  </p:stCondLst>
                                  <p:childTnLst>
                                    <p:set>
                                      <p:cBhvr>
                                        <p:cTn id="243" dur="1" fill="hold">
                                          <p:stCondLst>
                                            <p:cond delay="0"/>
                                          </p:stCondLst>
                                        </p:cTn>
                                        <p:tgtEl>
                                          <p:spTgt spid="55"/>
                                        </p:tgtEl>
                                        <p:attrNameLst>
                                          <p:attrName>style.visibility</p:attrName>
                                        </p:attrNameLst>
                                      </p:cBhvr>
                                      <p:to>
                                        <p:strVal val="visible"/>
                                      </p:to>
                                    </p:set>
                                    <p:animEffect transition="in" filter="wheel(1)">
                                      <p:cBhvr>
                                        <p:cTn id="244"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7" grpId="0"/>
      <p:bldP spid="18" grpId="0"/>
      <p:bldP spid="19" grpId="0"/>
      <p:bldP spid="20" grpId="0"/>
      <p:bldP spid="21" grpId="0"/>
      <p:bldP spid="22" grpId="0"/>
      <p:bldP spid="23" grpId="0"/>
      <p:bldP spid="24" grpId="0"/>
      <p:bldP spid="25" grpId="0" animBg="1"/>
      <p:bldP spid="26" grpId="0"/>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3" grpId="0" animBg="1"/>
      <p:bldP spid="56"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176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40</a:t>
            </a:r>
            <a:endParaRPr lang="en-US" sz="2400" b="1" dirty="0">
              <a:solidFill>
                <a:srgbClr val="FF0000"/>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9038151"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65" name="Rounded Rectangle 64"/>
          <p:cNvSpPr/>
          <p:nvPr/>
        </p:nvSpPr>
        <p:spPr>
          <a:xfrm>
            <a:off x="3885721" y="5862919"/>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66" name="Rectangle 65"/>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1–4–2 (40) and 1–2(50)</a:t>
            </a:r>
            <a:endParaRPr lang="en-US" sz="2200" b="1" dirty="0">
              <a:solidFill>
                <a:srgbClr val="AD1457"/>
              </a:solidFill>
            </a:endParaRPr>
          </a:p>
        </p:txBody>
      </p:sp>
      <p:sp>
        <p:nvSpPr>
          <p:cNvPr id="67" name="Rectangle 6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4 </a:t>
            </a:r>
            <a:r>
              <a:rPr lang="en-US" sz="2200" dirty="0">
                <a:solidFill>
                  <a:schemeClr val="tx1"/>
                </a:solidFill>
              </a:rPr>
              <a:t>- 2</a:t>
            </a:r>
          </a:p>
        </p:txBody>
      </p:sp>
      <p:sp>
        <p:nvSpPr>
          <p:cNvPr id="68" name="TextBox 67"/>
          <p:cNvSpPr txBox="1"/>
          <p:nvPr/>
        </p:nvSpPr>
        <p:spPr>
          <a:xfrm>
            <a:off x="705011" y="5887892"/>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a:t>
            </a:r>
            <a:r>
              <a:rPr lang="en-US" sz="2200" dirty="0" smtClean="0">
                <a:solidFill>
                  <a:srgbClr val="0070C0"/>
                </a:solidFill>
              </a:rPr>
              <a:t>4 </a:t>
            </a:r>
            <a:r>
              <a:rPr lang="en-US" sz="2200" dirty="0">
                <a:solidFill>
                  <a:srgbClr val="0070C0"/>
                </a:solidFill>
              </a:rPr>
              <a:t>- 3</a:t>
            </a:r>
          </a:p>
        </p:txBody>
      </p:sp>
      <p:sp>
        <p:nvSpPr>
          <p:cNvPr id="69" name="TextBox 68"/>
          <p:cNvSpPr txBox="1"/>
          <p:nvPr/>
        </p:nvSpPr>
        <p:spPr>
          <a:xfrm>
            <a:off x="697325" y="5875211"/>
            <a:ext cx="3065929" cy="430887"/>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a:t>
            </a:r>
            <a:r>
              <a:rPr lang="en-US" sz="2200" dirty="0" smtClean="0">
                <a:solidFill>
                  <a:srgbClr val="C00000"/>
                </a:solidFill>
              </a:rPr>
              <a:t>4 </a:t>
            </a:r>
            <a:r>
              <a:rPr lang="en-US" sz="2200" dirty="0">
                <a:solidFill>
                  <a:srgbClr val="C00000"/>
                </a:solidFill>
              </a:rPr>
              <a:t>- </a:t>
            </a:r>
            <a:r>
              <a:rPr lang="en-US" sz="2200" dirty="0" smtClean="0">
                <a:solidFill>
                  <a:srgbClr val="C00000"/>
                </a:solidFill>
              </a:rPr>
              <a:t>5</a:t>
            </a:r>
            <a:endParaRPr lang="en-US" sz="2200" dirty="0">
              <a:solidFill>
                <a:srgbClr val="C00000"/>
              </a:solidFill>
            </a:endParaRPr>
          </a:p>
        </p:txBody>
      </p:sp>
      <p:sp>
        <p:nvSpPr>
          <p:cNvPr id="77" name="Rectangle 76"/>
          <p:cNvSpPr/>
          <p:nvPr/>
        </p:nvSpPr>
        <p:spPr>
          <a:xfrm>
            <a:off x="4801621" y="5643538"/>
            <a:ext cx="2834640" cy="82296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AD1457"/>
                </a:solidFill>
              </a:rPr>
              <a:t>Compare cost of </a:t>
            </a:r>
            <a:r>
              <a:rPr lang="en-US" sz="2200" b="1" dirty="0" smtClean="0">
                <a:solidFill>
                  <a:srgbClr val="AD1457"/>
                </a:solidFill>
              </a:rPr>
              <a:t>1–4–3 (70) </a:t>
            </a:r>
            <a:r>
              <a:rPr lang="en-US" sz="2200" b="1" dirty="0">
                <a:solidFill>
                  <a:srgbClr val="AD1457"/>
                </a:solidFill>
              </a:rPr>
              <a:t>and </a:t>
            </a:r>
            <a:r>
              <a:rPr lang="en-US" sz="2200" b="1" dirty="0" smtClean="0">
                <a:solidFill>
                  <a:srgbClr val="AD1457"/>
                </a:solidFill>
              </a:rPr>
              <a:t>1–3 (30)</a:t>
            </a:r>
            <a:endParaRPr lang="en-US" sz="2200" b="1" dirty="0">
              <a:solidFill>
                <a:srgbClr val="AD1457"/>
              </a:solidFill>
            </a:endParaRPr>
          </a:p>
        </p:txBody>
      </p:sp>
      <p:sp>
        <p:nvSpPr>
          <p:cNvPr id="70" name="Rounded Rectangle 69"/>
          <p:cNvSpPr/>
          <p:nvPr/>
        </p:nvSpPr>
        <p:spPr>
          <a:xfrm>
            <a:off x="3640048" y="3258693"/>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000320" y="4088680"/>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2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1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heel(1)">
                                      <p:cBhvr>
                                        <p:cTn id="37" dur="2000"/>
                                        <p:tgtEl>
                                          <p:spTgt spid="70"/>
                                        </p:tgtEl>
                                      </p:cBhvr>
                                    </p:animEffect>
                                  </p:childTnLst>
                                </p:cTn>
                              </p:par>
                            </p:childTnLst>
                          </p:cTn>
                        </p:par>
                        <p:par>
                          <p:cTn id="38" fill="hold">
                            <p:stCondLst>
                              <p:cond delay="2000"/>
                            </p:stCondLst>
                            <p:childTnLst>
                              <p:par>
                                <p:cTn id="39" presetID="15" presetClass="emph" presetSubtype="0" nodeType="afterEffect">
                                  <p:stCondLst>
                                    <p:cond delay="0"/>
                                  </p:stCondLst>
                                  <p:iterate type="lt">
                                    <p:tmAbs val="25"/>
                                  </p:iterate>
                                  <p:childTnLst>
                                    <p:set>
                                      <p:cBhvr override="childStyle">
                                        <p:cTn id="40" dur="500"/>
                                        <p:tgtEl>
                                          <p:spTgt spid="20">
                                            <p:txEl>
                                              <p:pRg st="0" end="0"/>
                                            </p:txEl>
                                          </p:spTgt>
                                        </p:tgtEl>
                                        <p:attrNameLst>
                                          <p:attrName>style.fontWeight</p:attrName>
                                        </p:attrNameLst>
                                      </p:cBhvr>
                                      <p:to>
                                        <p:strVal val="bold"/>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heel(1)">
                                      <p:cBhvr>
                                        <p:cTn id="45" dur="1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500"/>
                            </p:stCondLst>
                            <p:childTnLst>
                              <p:par>
                                <p:cTn id="52" presetID="21" presetClass="exit" presetSubtype="1" fill="hold" grpId="1" nodeType="afterEffect">
                                  <p:stCondLst>
                                    <p:cond delay="0"/>
                                  </p:stCondLst>
                                  <p:childTnLst>
                                    <p:animEffect transition="out" filter="wheel(1)">
                                      <p:cBhvr>
                                        <p:cTn id="53" dur="500"/>
                                        <p:tgtEl>
                                          <p:spTgt spid="70"/>
                                        </p:tgtEl>
                                      </p:cBhvr>
                                    </p:animEffect>
                                    <p:set>
                                      <p:cBhvr>
                                        <p:cTn id="54" dur="1" fill="hold">
                                          <p:stCondLst>
                                            <p:cond delay="499"/>
                                          </p:stCondLst>
                                        </p:cTn>
                                        <p:tgtEl>
                                          <p:spTgt spid="70"/>
                                        </p:tgtEl>
                                        <p:attrNameLst>
                                          <p:attrName>style.visibility</p:attrName>
                                        </p:attrNameLst>
                                      </p:cBhvr>
                                      <p:to>
                                        <p:strVal val="hidden"/>
                                      </p:to>
                                    </p:set>
                                  </p:childTnLst>
                                </p:cTn>
                              </p:par>
                              <p:par>
                                <p:cTn id="55" presetID="21" presetClass="exit" presetSubtype="1" fill="hold" grpId="1" nodeType="withEffect">
                                  <p:stCondLst>
                                    <p:cond delay="0"/>
                                  </p:stCondLst>
                                  <p:childTnLst>
                                    <p:animEffect transition="out" filter="wheel(1)">
                                      <p:cBhvr>
                                        <p:cTn id="56" dur="500"/>
                                        <p:tgtEl>
                                          <p:spTgt spid="78"/>
                                        </p:tgtEl>
                                      </p:cBhvr>
                                    </p:animEffect>
                                    <p:set>
                                      <p:cBhvr>
                                        <p:cTn id="57" dur="1" fill="hold">
                                          <p:stCondLst>
                                            <p:cond delay="499"/>
                                          </p:stCondLst>
                                        </p:cTn>
                                        <p:tgtEl>
                                          <p:spTgt spid="7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up)">
                                      <p:cBhvr>
                                        <p:cTn id="62" dur="10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10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up)">
                                      <p:cBhvr>
                                        <p:cTn id="82" dur="1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 presetClass="exit" presetSubtype="0" fill="hold" grpId="1" nodeType="withEffect">
                                  <p:stCondLst>
                                    <p:cond delay="0"/>
                                  </p:stCondLst>
                                  <p:childTnLst>
                                    <p:set>
                                      <p:cBhvr>
                                        <p:cTn id="89" dur="1" fill="hold">
                                          <p:stCondLst>
                                            <p:cond delay="0"/>
                                          </p:stCondLst>
                                        </p:cTn>
                                        <p:tgtEl>
                                          <p:spTgt spid="6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wheel(1)">
                                      <p:cBhvr>
                                        <p:cTn id="101"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103" grpId="0" animBg="1"/>
      <p:bldP spid="64" grpId="0" animBg="1"/>
      <p:bldP spid="65" grpId="0" animBg="1"/>
      <p:bldP spid="66" grpId="0" animBg="1"/>
      <p:bldP spid="66" grpId="1" animBg="1"/>
      <p:bldP spid="67" grpId="0" animBg="1"/>
      <p:bldP spid="68" grpId="0" animBg="1"/>
      <p:bldP spid="69" grpId="0" animBg="1"/>
      <p:bldP spid="77" grpId="0" animBg="1"/>
      <p:bldP spid="77" grpId="1" animBg="1"/>
      <p:bldP spid="70" grpId="0" animBg="1"/>
      <p:bldP spid="70" grpId="1" animBg="1"/>
      <p:bldP spid="78" grpId="0" animBg="1"/>
      <p:bldP spid="7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195935"/>
            <a:ext cx="649615"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40</a:t>
            </a:r>
            <a:endParaRPr lang="en-US" sz="2400" b="1" dirty="0">
              <a:solidFill>
                <a:srgbClr val="FF0000"/>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62" name="Rectangle 61"/>
          <p:cNvSpPr/>
          <p:nvPr/>
        </p:nvSpPr>
        <p:spPr>
          <a:xfrm>
            <a:off x="6235537" y="5053115"/>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3</a:t>
            </a:r>
            <a:endParaRPr lang="en-US" sz="2200" dirty="0">
              <a:solidFill>
                <a:schemeClr val="tx1"/>
              </a:solidFill>
            </a:endParaRPr>
          </a:p>
        </p:txBody>
      </p:sp>
      <p:sp>
        <p:nvSpPr>
          <p:cNvPr id="63" name="Rectangle 62"/>
          <p:cNvSpPr/>
          <p:nvPr/>
        </p:nvSpPr>
        <p:spPr>
          <a:xfrm>
            <a:off x="7052934" y="5053115"/>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
        <p:nvSpPr>
          <p:cNvPr id="64" name="Rectangle 63"/>
          <p:cNvSpPr/>
          <p:nvPr/>
        </p:nvSpPr>
        <p:spPr>
          <a:xfrm>
            <a:off x="7580646" y="5053115"/>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
        <p:nvSpPr>
          <p:cNvPr id="65" name="Rectangle 64"/>
          <p:cNvSpPr/>
          <p:nvPr/>
        </p:nvSpPr>
        <p:spPr>
          <a:xfrm>
            <a:off x="8944286"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35</a:t>
            </a:r>
            <a:endParaRPr lang="en-US" sz="2200" b="1" dirty="0">
              <a:solidFill>
                <a:srgbClr val="FF0000"/>
              </a:solidFill>
            </a:endParaRPr>
          </a:p>
        </p:txBody>
      </p:sp>
      <p:sp>
        <p:nvSpPr>
          <p:cNvPr id="66" name="Rectangle 65"/>
          <p:cNvSpPr/>
          <p:nvPr/>
        </p:nvSpPr>
        <p:spPr>
          <a:xfrm>
            <a:off x="9486231"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67" name="Rectangle 66"/>
          <p:cNvSpPr/>
          <p:nvPr/>
        </p:nvSpPr>
        <p:spPr>
          <a:xfrm>
            <a:off x="10032140" y="505311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68" name="Rectangle 67"/>
          <p:cNvSpPr/>
          <p:nvPr/>
        </p:nvSpPr>
        <p:spPr>
          <a:xfrm>
            <a:off x="10669591" y="5053115"/>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70" name="Rounded Rectangle 69"/>
          <p:cNvSpPr/>
          <p:nvPr/>
        </p:nvSpPr>
        <p:spPr>
          <a:xfrm>
            <a:off x="6249607" y="5066987"/>
            <a:ext cx="4968240" cy="478196"/>
          </a:xfrm>
          <a:prstGeom prst="round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9038151"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9038151" y="5129980"/>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entagon 7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105" name="Rounded Rectangle 104"/>
          <p:cNvSpPr/>
          <p:nvPr/>
        </p:nvSpPr>
        <p:spPr>
          <a:xfrm>
            <a:off x="3868047" y="5858693"/>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106" name="Rectangle 105"/>
          <p:cNvSpPr/>
          <p:nvPr/>
        </p:nvSpPr>
        <p:spPr>
          <a:xfrm>
            <a:off x="4810204" y="5643154"/>
            <a:ext cx="219456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1–3–2 and 1–2</a:t>
            </a:r>
            <a:endParaRPr lang="en-US" sz="2200" b="1" dirty="0">
              <a:solidFill>
                <a:srgbClr val="AD1457"/>
              </a:solidFill>
            </a:endParaRPr>
          </a:p>
        </p:txBody>
      </p:sp>
      <p:sp>
        <p:nvSpPr>
          <p:cNvPr id="107" name="Rectangle 10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3 </a:t>
            </a:r>
            <a:r>
              <a:rPr lang="en-US" sz="2200" dirty="0">
                <a:solidFill>
                  <a:schemeClr val="tx1"/>
                </a:solidFill>
              </a:rPr>
              <a:t>- 2</a:t>
            </a:r>
          </a:p>
        </p:txBody>
      </p:sp>
      <p:sp>
        <p:nvSpPr>
          <p:cNvPr id="108" name="TextBox 107"/>
          <p:cNvSpPr txBox="1"/>
          <p:nvPr/>
        </p:nvSpPr>
        <p:spPr>
          <a:xfrm>
            <a:off x="695407" y="5874829"/>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a:t>
            </a:r>
            <a:r>
              <a:rPr lang="en-US" sz="2200" dirty="0" smtClean="0">
                <a:solidFill>
                  <a:srgbClr val="0070C0"/>
                </a:solidFill>
              </a:rPr>
              <a:t>3 </a:t>
            </a:r>
            <a:r>
              <a:rPr lang="en-US" sz="2200" dirty="0">
                <a:solidFill>
                  <a:srgbClr val="0070C0"/>
                </a:solidFill>
              </a:rPr>
              <a:t>- </a:t>
            </a:r>
            <a:r>
              <a:rPr lang="en-US" sz="2200" dirty="0" smtClean="0">
                <a:solidFill>
                  <a:srgbClr val="0070C0"/>
                </a:solidFill>
              </a:rPr>
              <a:t>4</a:t>
            </a:r>
            <a:endParaRPr lang="en-US" sz="2200" dirty="0">
              <a:solidFill>
                <a:srgbClr val="0070C0"/>
              </a:solidFill>
            </a:endParaRPr>
          </a:p>
        </p:txBody>
      </p:sp>
      <p:sp>
        <p:nvSpPr>
          <p:cNvPr id="109" name="TextBox 108"/>
          <p:cNvSpPr txBox="1"/>
          <p:nvPr/>
        </p:nvSpPr>
        <p:spPr>
          <a:xfrm>
            <a:off x="701935" y="5891348"/>
            <a:ext cx="3065929" cy="430887"/>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a:t>
            </a:r>
            <a:r>
              <a:rPr lang="en-US" sz="2200" dirty="0" smtClean="0">
                <a:solidFill>
                  <a:srgbClr val="C00000"/>
                </a:solidFill>
              </a:rPr>
              <a:t>3 </a:t>
            </a:r>
            <a:r>
              <a:rPr lang="en-US" sz="2200" dirty="0">
                <a:solidFill>
                  <a:srgbClr val="C00000"/>
                </a:solidFill>
              </a:rPr>
              <a:t>- </a:t>
            </a:r>
            <a:r>
              <a:rPr lang="en-US" sz="2200" dirty="0" smtClean="0">
                <a:solidFill>
                  <a:srgbClr val="C00000"/>
                </a:solidFill>
              </a:rPr>
              <a:t>5</a:t>
            </a:r>
            <a:endParaRPr lang="en-US" sz="2200" dirty="0">
              <a:solidFill>
                <a:srgbClr val="C00000"/>
              </a:solidFill>
            </a:endParaRPr>
          </a:p>
        </p:txBody>
      </p:sp>
      <p:sp>
        <p:nvSpPr>
          <p:cNvPr id="111" name="Oval 110"/>
          <p:cNvSpPr/>
          <p:nvPr/>
        </p:nvSpPr>
        <p:spPr>
          <a:xfrm>
            <a:off x="9509767" y="458506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972599" y="302623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39387" y="5545183"/>
            <a:ext cx="4326638" cy="102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10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1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heel(1)">
                                      <p:cBhvr>
                                        <p:cTn id="37" dur="1500"/>
                                        <p:tgtEl>
                                          <p:spTgt spid="11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heel(1)">
                                      <p:cBhvr>
                                        <p:cTn id="40" dur="1500"/>
                                        <p:tgtEl>
                                          <p:spTgt spid="1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10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106"/>
                                        </p:tgtEl>
                                        <p:attrNameLst>
                                          <p:attrName>style.visibility</p:attrName>
                                        </p:attrNameLst>
                                      </p:cBhvr>
                                      <p:to>
                                        <p:strVal val="hidden"/>
                                      </p:to>
                                    </p:set>
                                  </p:childTnLst>
                                </p:cTn>
                              </p:par>
                              <p:par>
                                <p:cTn id="63" presetID="21" presetClass="exit" presetSubtype="1" fill="hold" grpId="1" nodeType="withEffect">
                                  <p:stCondLst>
                                    <p:cond delay="0"/>
                                  </p:stCondLst>
                                  <p:childTnLst>
                                    <p:animEffect transition="out" filter="wheel(1)">
                                      <p:cBhvr>
                                        <p:cTn id="64" dur="1000"/>
                                        <p:tgtEl>
                                          <p:spTgt spid="112"/>
                                        </p:tgtEl>
                                      </p:cBhvr>
                                    </p:animEffect>
                                    <p:set>
                                      <p:cBhvr>
                                        <p:cTn id="65" dur="1" fill="hold">
                                          <p:stCondLst>
                                            <p:cond delay="999"/>
                                          </p:stCondLst>
                                        </p:cTn>
                                        <p:tgtEl>
                                          <p:spTgt spid="112"/>
                                        </p:tgtEl>
                                        <p:attrNameLst>
                                          <p:attrName>style.visibility</p:attrName>
                                        </p:attrNameLst>
                                      </p:cBhvr>
                                      <p:to>
                                        <p:strVal val="hidden"/>
                                      </p:to>
                                    </p:set>
                                  </p:childTnLst>
                                </p:cTn>
                              </p:par>
                              <p:par>
                                <p:cTn id="66" presetID="21" presetClass="exit" presetSubtype="1" fill="hold" grpId="1" nodeType="withEffect">
                                  <p:stCondLst>
                                    <p:cond delay="0"/>
                                  </p:stCondLst>
                                  <p:childTnLst>
                                    <p:animEffect transition="out" filter="wheel(1)">
                                      <p:cBhvr>
                                        <p:cTn id="67" dur="1000"/>
                                        <p:tgtEl>
                                          <p:spTgt spid="111"/>
                                        </p:tgtEl>
                                      </p:cBhvr>
                                    </p:animEffect>
                                    <p:set>
                                      <p:cBhvr>
                                        <p:cTn id="68" dur="1" fill="hold">
                                          <p:stCondLst>
                                            <p:cond delay="999"/>
                                          </p:stCondLst>
                                        </p:cTn>
                                        <p:tgtEl>
                                          <p:spTgt spid="1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09"/>
                                        </p:tgtEl>
                                        <p:attrNameLst>
                                          <p:attrName>style.visibility</p:attrName>
                                        </p:attrNameLst>
                                      </p:cBhvr>
                                      <p:to>
                                        <p:strVal val="visible"/>
                                      </p:to>
                                    </p:set>
                                    <p:animEffect transition="in" filter="wipe(up)">
                                      <p:cBhvr>
                                        <p:cTn id="78" dur="1500"/>
                                        <p:tgtEl>
                                          <p:spTgt spid="10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heel(1)">
                                      <p:cBhvr>
                                        <p:cTn id="88" dur="20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wipe(left)">
                                      <p:cBhvr>
                                        <p:cTn id="93" dur="1000"/>
                                        <p:tgtEl>
                                          <p:spTgt spid="70"/>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7" grpId="0" animBg="1"/>
      <p:bldP spid="68" grpId="0" animBg="1"/>
      <p:bldP spid="70" grpId="0" animBg="1"/>
      <p:bldP spid="104" grpId="0" animBg="1"/>
      <p:bldP spid="78" grpId="0" animBg="1"/>
      <p:bldP spid="105" grpId="0" animBg="1"/>
      <p:bldP spid="106" grpId="0" animBg="1"/>
      <p:bldP spid="106" grpId="2" animBg="1"/>
      <p:bldP spid="107" grpId="0" animBg="1"/>
      <p:bldP spid="108" grpId="0" animBg="1"/>
      <p:bldP spid="109" grpId="0" animBg="1"/>
      <p:bldP spid="111" grpId="0" animBg="1"/>
      <p:bldP spid="111" grpId="1" animBg="1"/>
      <p:bldP spid="112" grpId="0" animBg="1"/>
      <p:bldP spid="112" grpId="1"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Write </a:t>
            </a:r>
            <a:r>
              <a:rPr lang="en-US" dirty="0" err="1"/>
              <a:t>Dijkstra’s</a:t>
            </a:r>
            <a:r>
              <a:rPr lang="en-US" dirty="0"/>
              <a:t> Algorithm for shortest path. Use the algorithm to find the shortest path from the following graph. </a:t>
            </a:r>
          </a:p>
          <a:p>
            <a:endParaRPr lang="en-US" dirty="0"/>
          </a:p>
        </p:txBody>
      </p:sp>
      <p:cxnSp>
        <p:nvCxnSpPr>
          <p:cNvPr id="4" name="Straight Connector 3"/>
          <p:cNvCxnSpPr/>
          <p:nvPr/>
        </p:nvCxnSpPr>
        <p:spPr>
          <a:xfrm flipH="1">
            <a:off x="5638802" y="1946398"/>
            <a:ext cx="908" cy="3768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7907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790701" y="1981199"/>
                <a:ext cx="457200" cy="4616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flipH="1">
                <a:off x="61914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2</m:t>
                      </m:r>
                      <m:r>
                        <a:rPr lang="en-US" sz="2400" i="1" dirty="0" smtClean="0">
                          <a:latin typeface="Cambria Math" panose="02040503050406030204" pitchFamily="18"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flipH="1">
                <a:off x="6191401" y="1981199"/>
                <a:ext cx="457200" cy="461665"/>
              </a:xfrm>
              <a:prstGeom prst="rect">
                <a:avLst/>
              </a:prstGeom>
              <a:blipFill rotWithShape="0">
                <a:blip r:embed="rId3"/>
                <a:stretch>
                  <a:fillRect/>
                </a:stretch>
              </a:blipFill>
            </p:spPr>
            <p:txBody>
              <a:bodyPr/>
              <a:lstStyle/>
              <a:p>
                <a:r>
                  <a:rPr lang="en-US">
                    <a:noFill/>
                  </a:rPr>
                  <a:t> </a:t>
                </a:r>
              </a:p>
            </p:txBody>
          </p:sp>
        </mc:Fallback>
      </mc:AlternateContent>
      <p:sp>
        <p:nvSpPr>
          <p:cNvPr id="7" name="Oval 6"/>
          <p:cNvSpPr/>
          <p:nvPr/>
        </p:nvSpPr>
        <p:spPr>
          <a:xfrm>
            <a:off x="1790701" y="3543301"/>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endParaRPr lang="en-US" sz="2400" dirty="0"/>
          </a:p>
        </p:txBody>
      </p:sp>
      <p:sp>
        <p:nvSpPr>
          <p:cNvPr id="8" name="Oval 7"/>
          <p:cNvSpPr/>
          <p:nvPr/>
        </p:nvSpPr>
        <p:spPr>
          <a:xfrm>
            <a:off x="2915097"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t>
            </a:r>
            <a:endParaRPr lang="en-US" sz="2400" dirty="0"/>
          </a:p>
        </p:txBody>
      </p:sp>
      <p:sp>
        <p:nvSpPr>
          <p:cNvPr id="9" name="Oval 8"/>
          <p:cNvSpPr/>
          <p:nvPr/>
        </p:nvSpPr>
        <p:spPr>
          <a:xfrm>
            <a:off x="2915097"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t>
            </a:r>
            <a:endParaRPr lang="en-US" sz="2400" dirty="0"/>
          </a:p>
        </p:txBody>
      </p:sp>
      <p:sp>
        <p:nvSpPr>
          <p:cNvPr id="10" name="Oval 9"/>
          <p:cNvSpPr/>
          <p:nvPr/>
        </p:nvSpPr>
        <p:spPr>
          <a:xfrm>
            <a:off x="4589401"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
            </a:r>
          </a:p>
        </p:txBody>
      </p:sp>
      <p:sp>
        <p:nvSpPr>
          <p:cNvPr id="11" name="Oval 10"/>
          <p:cNvSpPr/>
          <p:nvPr/>
        </p:nvSpPr>
        <p:spPr>
          <a:xfrm>
            <a:off x="4589401"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E</a:t>
            </a:r>
            <a:endParaRPr lang="en-US" sz="2400" dirty="0"/>
          </a:p>
        </p:txBody>
      </p:sp>
      <p:cxnSp>
        <p:nvCxnSpPr>
          <p:cNvPr id="12" name="Straight Arrow Connector 11"/>
          <p:cNvCxnSpPr>
            <a:stCxn id="7" idx="0"/>
            <a:endCxn id="8" idx="2"/>
          </p:cNvCxnSpPr>
          <p:nvPr/>
        </p:nvCxnSpPr>
        <p:spPr>
          <a:xfrm flipV="1">
            <a:off x="2057401" y="2855269"/>
            <a:ext cx="857696" cy="6880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4"/>
            <a:endCxn id="9" idx="2"/>
          </p:cNvCxnSpPr>
          <p:nvPr/>
        </p:nvCxnSpPr>
        <p:spPr>
          <a:xfrm>
            <a:off x="2057401" y="4076701"/>
            <a:ext cx="857696" cy="5333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a:endCxn id="10" idx="2"/>
          </p:cNvCxnSpPr>
          <p:nvPr/>
        </p:nvCxnSpPr>
        <p:spPr>
          <a:xfrm>
            <a:off x="3448497" y="2855269"/>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6"/>
            <a:endCxn id="11" idx="2"/>
          </p:cNvCxnSpPr>
          <p:nvPr/>
        </p:nvCxnSpPr>
        <p:spPr>
          <a:xfrm>
            <a:off x="3448497" y="4610100"/>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7"/>
            <a:endCxn id="10" idx="3"/>
          </p:cNvCxnSpPr>
          <p:nvPr/>
        </p:nvCxnSpPr>
        <p:spPr>
          <a:xfrm flipV="1">
            <a:off x="3370382" y="3043854"/>
            <a:ext cx="1297134"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a:endCxn id="8" idx="3"/>
          </p:cNvCxnSpPr>
          <p:nvPr/>
        </p:nvCxnSpPr>
        <p:spPr>
          <a:xfrm flipV="1">
            <a:off x="2993212"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4"/>
            <a:endCxn id="9" idx="0"/>
          </p:cNvCxnSpPr>
          <p:nvPr/>
        </p:nvCxnSpPr>
        <p:spPr>
          <a:xfrm>
            <a:off x="3181797"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0"/>
            <a:endCxn id="10" idx="4"/>
          </p:cNvCxnSpPr>
          <p:nvPr/>
        </p:nvCxnSpPr>
        <p:spPr>
          <a:xfrm flipV="1">
            <a:off x="4856101"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5"/>
            <a:endCxn id="11" idx="7"/>
          </p:cNvCxnSpPr>
          <p:nvPr/>
        </p:nvCxnSpPr>
        <p:spPr>
          <a:xfrm>
            <a:off x="5044686"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57402" y="2971800"/>
            <a:ext cx="457200" cy="369332"/>
          </a:xfrm>
          <a:prstGeom prst="rect">
            <a:avLst/>
          </a:prstGeom>
          <a:noFill/>
        </p:spPr>
        <p:txBody>
          <a:bodyPr wrap="square" rtlCol="0">
            <a:spAutoFit/>
          </a:bodyPr>
          <a:lstStyle/>
          <a:p>
            <a:r>
              <a:rPr lang="en-US" b="1" i="1" dirty="0" smtClean="0"/>
              <a:t>10</a:t>
            </a:r>
            <a:endParaRPr lang="en-US" b="1" i="1" dirty="0"/>
          </a:p>
        </p:txBody>
      </p:sp>
      <p:sp>
        <p:nvSpPr>
          <p:cNvPr id="22" name="TextBox 21"/>
          <p:cNvSpPr txBox="1"/>
          <p:nvPr/>
        </p:nvSpPr>
        <p:spPr>
          <a:xfrm>
            <a:off x="2143545" y="4274406"/>
            <a:ext cx="457200" cy="369332"/>
          </a:xfrm>
          <a:prstGeom prst="rect">
            <a:avLst/>
          </a:prstGeom>
          <a:noFill/>
        </p:spPr>
        <p:txBody>
          <a:bodyPr wrap="square" rtlCol="0">
            <a:spAutoFit/>
          </a:bodyPr>
          <a:lstStyle/>
          <a:p>
            <a:r>
              <a:rPr lang="en-US" b="1" i="1" dirty="0" smtClean="0"/>
              <a:t>3</a:t>
            </a:r>
            <a:endParaRPr lang="en-US" b="1" i="1" dirty="0"/>
          </a:p>
        </p:txBody>
      </p:sp>
      <p:sp>
        <p:nvSpPr>
          <p:cNvPr id="23" name="TextBox 22"/>
          <p:cNvSpPr txBox="1"/>
          <p:nvPr/>
        </p:nvSpPr>
        <p:spPr>
          <a:xfrm>
            <a:off x="2712620" y="3505025"/>
            <a:ext cx="457200" cy="369332"/>
          </a:xfrm>
          <a:prstGeom prst="rect">
            <a:avLst/>
          </a:prstGeom>
          <a:noFill/>
        </p:spPr>
        <p:txBody>
          <a:bodyPr wrap="square" rtlCol="0">
            <a:spAutoFit/>
          </a:bodyPr>
          <a:lstStyle/>
          <a:p>
            <a:r>
              <a:rPr lang="en-US" b="1" i="1" dirty="0" smtClean="0"/>
              <a:t>1</a:t>
            </a:r>
            <a:endParaRPr lang="en-US" b="1" i="1" dirty="0"/>
          </a:p>
        </p:txBody>
      </p:sp>
      <p:sp>
        <p:nvSpPr>
          <p:cNvPr id="24" name="TextBox 23"/>
          <p:cNvSpPr txBox="1"/>
          <p:nvPr/>
        </p:nvSpPr>
        <p:spPr>
          <a:xfrm>
            <a:off x="3212379" y="3505025"/>
            <a:ext cx="292823" cy="369332"/>
          </a:xfrm>
          <a:prstGeom prst="rect">
            <a:avLst/>
          </a:prstGeom>
          <a:noFill/>
        </p:spPr>
        <p:txBody>
          <a:bodyPr wrap="square" rtlCol="0">
            <a:spAutoFit/>
          </a:bodyPr>
          <a:lstStyle/>
          <a:p>
            <a:r>
              <a:rPr lang="en-US" b="1" i="1" dirty="0" smtClean="0"/>
              <a:t>4</a:t>
            </a:r>
            <a:endParaRPr lang="en-US" b="1" i="1" dirty="0"/>
          </a:p>
        </p:txBody>
      </p:sp>
      <p:sp>
        <p:nvSpPr>
          <p:cNvPr id="25" name="TextBox 24"/>
          <p:cNvSpPr txBox="1"/>
          <p:nvPr/>
        </p:nvSpPr>
        <p:spPr>
          <a:xfrm>
            <a:off x="3737552" y="2505633"/>
            <a:ext cx="457200" cy="369332"/>
          </a:xfrm>
          <a:prstGeom prst="rect">
            <a:avLst/>
          </a:prstGeom>
          <a:noFill/>
        </p:spPr>
        <p:txBody>
          <a:bodyPr wrap="square" rtlCol="0">
            <a:spAutoFit/>
          </a:bodyPr>
          <a:lstStyle/>
          <a:p>
            <a:r>
              <a:rPr lang="en-US" b="1" i="1" dirty="0" smtClean="0"/>
              <a:t>2</a:t>
            </a:r>
            <a:endParaRPr lang="en-US" b="1" i="1" dirty="0"/>
          </a:p>
        </p:txBody>
      </p:sp>
      <p:sp>
        <p:nvSpPr>
          <p:cNvPr id="26" name="TextBox 25"/>
          <p:cNvSpPr txBox="1"/>
          <p:nvPr/>
        </p:nvSpPr>
        <p:spPr>
          <a:xfrm>
            <a:off x="3695099" y="3516868"/>
            <a:ext cx="457200" cy="369332"/>
          </a:xfrm>
          <a:prstGeom prst="rect">
            <a:avLst/>
          </a:prstGeom>
          <a:noFill/>
        </p:spPr>
        <p:txBody>
          <a:bodyPr wrap="square" rtlCol="0">
            <a:spAutoFit/>
          </a:bodyPr>
          <a:lstStyle/>
          <a:p>
            <a:r>
              <a:rPr lang="en-US" b="1" i="1" dirty="0" smtClean="0"/>
              <a:t>8</a:t>
            </a:r>
            <a:endParaRPr lang="en-US" b="1" i="1" dirty="0"/>
          </a:p>
        </p:txBody>
      </p:sp>
      <p:sp>
        <p:nvSpPr>
          <p:cNvPr id="27" name="TextBox 26"/>
          <p:cNvSpPr txBox="1"/>
          <p:nvPr/>
        </p:nvSpPr>
        <p:spPr>
          <a:xfrm>
            <a:off x="3738790" y="4271038"/>
            <a:ext cx="457200" cy="369332"/>
          </a:xfrm>
          <a:prstGeom prst="rect">
            <a:avLst/>
          </a:prstGeom>
          <a:noFill/>
        </p:spPr>
        <p:txBody>
          <a:bodyPr wrap="square" rtlCol="0">
            <a:spAutoFit/>
          </a:bodyPr>
          <a:lstStyle/>
          <a:p>
            <a:r>
              <a:rPr lang="en-US" b="1" i="1" dirty="0" smtClean="0"/>
              <a:t>2</a:t>
            </a:r>
            <a:endParaRPr lang="en-US" b="1" i="1" dirty="0"/>
          </a:p>
        </p:txBody>
      </p:sp>
      <p:sp>
        <p:nvSpPr>
          <p:cNvPr id="28" name="TextBox 27"/>
          <p:cNvSpPr txBox="1"/>
          <p:nvPr/>
        </p:nvSpPr>
        <p:spPr>
          <a:xfrm>
            <a:off x="4572002" y="3548018"/>
            <a:ext cx="457200" cy="369332"/>
          </a:xfrm>
          <a:prstGeom prst="rect">
            <a:avLst/>
          </a:prstGeom>
          <a:noFill/>
        </p:spPr>
        <p:txBody>
          <a:bodyPr wrap="square" rtlCol="0">
            <a:spAutoFit/>
          </a:bodyPr>
          <a:lstStyle/>
          <a:p>
            <a:r>
              <a:rPr lang="en-US" b="1" i="1" dirty="0"/>
              <a:t>7</a:t>
            </a:r>
          </a:p>
        </p:txBody>
      </p:sp>
      <p:sp>
        <p:nvSpPr>
          <p:cNvPr id="29" name="TextBox 28"/>
          <p:cNvSpPr txBox="1"/>
          <p:nvPr/>
        </p:nvSpPr>
        <p:spPr>
          <a:xfrm>
            <a:off x="5029202" y="3518848"/>
            <a:ext cx="457200" cy="369332"/>
          </a:xfrm>
          <a:prstGeom prst="rect">
            <a:avLst/>
          </a:prstGeom>
          <a:noFill/>
        </p:spPr>
        <p:txBody>
          <a:bodyPr wrap="square" rtlCol="0">
            <a:spAutoFit/>
          </a:bodyPr>
          <a:lstStyle/>
          <a:p>
            <a:r>
              <a:rPr lang="en-US" b="1" dirty="0" smtClean="0"/>
              <a:t>9</a:t>
            </a:r>
            <a:endParaRPr lang="en-US" b="1" dirty="0"/>
          </a:p>
        </p:txBody>
      </p:sp>
      <p:sp>
        <p:nvSpPr>
          <p:cNvPr id="30" name="Oval 29"/>
          <p:cNvSpPr>
            <a:spLocks noChangeArrowheads="1"/>
          </p:cNvSpPr>
          <p:nvPr/>
        </p:nvSpPr>
        <p:spPr bwMode="auto">
          <a:xfrm>
            <a:off x="6781802" y="2438400"/>
            <a:ext cx="457200" cy="457200"/>
          </a:xfrm>
          <a:prstGeom prst="ellipse">
            <a:avLst/>
          </a:prstGeom>
          <a:solidFill>
            <a:schemeClr val="bg1"/>
          </a:solidFill>
          <a:ln w="28575">
            <a:solidFill>
              <a:srgbClr val="C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Times New Roman" panose="02020603050405020304" pitchFamily="18" charset="0"/>
              </a:rPr>
              <a:t>A</a:t>
            </a:r>
            <a:endParaRPr lang="en-US" altLang="en-US" sz="1800" b="1" baseline="-25000" dirty="0">
              <a:latin typeface="Times New Roman" panose="02020603050405020304" pitchFamily="18" charset="0"/>
            </a:endParaRPr>
          </a:p>
        </p:txBody>
      </p:sp>
      <p:sp>
        <p:nvSpPr>
          <p:cNvPr id="31" name="Oval 30"/>
          <p:cNvSpPr>
            <a:spLocks noChangeArrowheads="1"/>
          </p:cNvSpPr>
          <p:nvPr/>
        </p:nvSpPr>
        <p:spPr bwMode="auto">
          <a:xfrm>
            <a:off x="88392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G</a:t>
            </a:r>
            <a:endParaRPr lang="en-US" altLang="en-US" sz="1800" b="1" baseline="-25000">
              <a:latin typeface="Times New Roman" panose="02020603050405020304" pitchFamily="18" charset="0"/>
            </a:endParaRPr>
          </a:p>
        </p:txBody>
      </p:sp>
      <p:sp>
        <p:nvSpPr>
          <p:cNvPr id="32" name="Oval 31"/>
          <p:cNvSpPr>
            <a:spLocks noChangeArrowheads="1"/>
          </p:cNvSpPr>
          <p:nvPr/>
        </p:nvSpPr>
        <p:spPr bwMode="auto">
          <a:xfrm>
            <a:off x="67818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F</a:t>
            </a:r>
            <a:endParaRPr lang="en-US" altLang="en-US" sz="1800" b="1" baseline="-25000">
              <a:latin typeface="Times New Roman" panose="02020603050405020304" pitchFamily="18" charset="0"/>
            </a:endParaRPr>
          </a:p>
        </p:txBody>
      </p:sp>
      <p:cxnSp>
        <p:nvCxnSpPr>
          <p:cNvPr id="33" name="AutoShape 6"/>
          <p:cNvCxnSpPr>
            <a:cxnSpLocks noChangeShapeType="1"/>
            <a:stCxn id="31" idx="2"/>
            <a:endCxn id="32" idx="6"/>
          </p:cNvCxnSpPr>
          <p:nvPr/>
        </p:nvCxnSpPr>
        <p:spPr bwMode="auto">
          <a:xfrm flipH="1">
            <a:off x="7239002" y="4953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7"/>
          <p:cNvCxnSpPr>
            <a:cxnSpLocks noChangeShapeType="1"/>
            <a:stCxn id="46" idx="2"/>
            <a:endCxn id="43" idx="6"/>
          </p:cNvCxnSpPr>
          <p:nvPr/>
        </p:nvCxnSpPr>
        <p:spPr bwMode="auto">
          <a:xfrm flipH="1">
            <a:off x="6248402" y="3810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8"/>
          <p:cNvCxnSpPr>
            <a:cxnSpLocks noChangeShapeType="1"/>
            <a:stCxn id="30" idx="6"/>
            <a:endCxn id="36" idx="2"/>
          </p:cNvCxnSpPr>
          <p:nvPr/>
        </p:nvCxnSpPr>
        <p:spPr bwMode="auto">
          <a:xfrm>
            <a:off x="7239002" y="2667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Oval 35"/>
          <p:cNvSpPr>
            <a:spLocks noChangeArrowheads="1"/>
          </p:cNvSpPr>
          <p:nvPr/>
        </p:nvSpPr>
        <p:spPr bwMode="auto">
          <a:xfrm>
            <a:off x="8839202" y="2438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B</a:t>
            </a:r>
            <a:endParaRPr lang="en-US" altLang="en-US" sz="1800" b="1" baseline="-25000">
              <a:latin typeface="Times New Roman" panose="02020603050405020304" pitchFamily="18" charset="0"/>
            </a:endParaRPr>
          </a:p>
        </p:txBody>
      </p:sp>
      <p:sp>
        <p:nvSpPr>
          <p:cNvPr id="37" name="Oval 36"/>
          <p:cNvSpPr>
            <a:spLocks noChangeArrowheads="1"/>
          </p:cNvSpPr>
          <p:nvPr/>
        </p:nvSpPr>
        <p:spPr bwMode="auto">
          <a:xfrm>
            <a:off x="9753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E</a:t>
            </a:r>
            <a:endParaRPr lang="en-US" altLang="en-US" sz="1800" b="1" baseline="-25000">
              <a:latin typeface="Times New Roman" panose="02020603050405020304" pitchFamily="18" charset="0"/>
            </a:endParaRPr>
          </a:p>
        </p:txBody>
      </p:sp>
      <p:cxnSp>
        <p:nvCxnSpPr>
          <p:cNvPr id="38" name="AutoShape 11"/>
          <p:cNvCxnSpPr>
            <a:cxnSpLocks noChangeShapeType="1"/>
            <a:stCxn id="37" idx="2"/>
            <a:endCxn id="46" idx="6"/>
          </p:cNvCxnSpPr>
          <p:nvPr/>
        </p:nvCxnSpPr>
        <p:spPr bwMode="auto">
          <a:xfrm flipH="1">
            <a:off x="8305802" y="3810000"/>
            <a:ext cx="1447800" cy="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9" name="AutoShape 12"/>
          <p:cNvCxnSpPr>
            <a:cxnSpLocks noChangeShapeType="1"/>
            <a:stCxn id="37" idx="1"/>
            <a:endCxn id="36" idx="5"/>
          </p:cNvCxnSpPr>
          <p:nvPr/>
        </p:nvCxnSpPr>
        <p:spPr bwMode="auto">
          <a:xfrm flipH="1" flipV="1">
            <a:off x="9229727" y="2828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0" name="AutoShape 13"/>
          <p:cNvCxnSpPr>
            <a:cxnSpLocks noChangeShapeType="1"/>
            <a:stCxn id="31" idx="7"/>
            <a:endCxn id="37" idx="3"/>
          </p:cNvCxnSpPr>
          <p:nvPr/>
        </p:nvCxnSpPr>
        <p:spPr bwMode="auto">
          <a:xfrm flipV="1">
            <a:off x="9229727" y="3971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1" name="AutoShape 14"/>
          <p:cNvCxnSpPr>
            <a:cxnSpLocks noChangeShapeType="1"/>
            <a:stCxn id="30" idx="5"/>
            <a:endCxn id="46" idx="1"/>
          </p:cNvCxnSpPr>
          <p:nvPr/>
        </p:nvCxnSpPr>
        <p:spPr bwMode="auto">
          <a:xfrm>
            <a:off x="7172327" y="2828925"/>
            <a:ext cx="7429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15"/>
          <p:cNvCxnSpPr>
            <a:cxnSpLocks noChangeShapeType="1"/>
            <a:stCxn id="36" idx="3"/>
            <a:endCxn id="46" idx="7"/>
          </p:cNvCxnSpPr>
          <p:nvPr/>
        </p:nvCxnSpPr>
        <p:spPr bwMode="auto">
          <a:xfrm flipH="1">
            <a:off x="82391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 name="Oval 42"/>
          <p:cNvSpPr>
            <a:spLocks noChangeArrowheads="1"/>
          </p:cNvSpPr>
          <p:nvPr/>
        </p:nvSpPr>
        <p:spPr bwMode="auto">
          <a:xfrm>
            <a:off x="57912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C</a:t>
            </a:r>
            <a:endParaRPr lang="en-US" altLang="en-US" sz="1800" b="1" baseline="-25000">
              <a:latin typeface="Times New Roman" panose="02020603050405020304" pitchFamily="18" charset="0"/>
            </a:endParaRPr>
          </a:p>
        </p:txBody>
      </p:sp>
      <p:cxnSp>
        <p:nvCxnSpPr>
          <p:cNvPr id="44" name="AutoShape 17"/>
          <p:cNvCxnSpPr>
            <a:cxnSpLocks noChangeShapeType="1"/>
            <a:stCxn id="43" idx="7"/>
            <a:endCxn id="30" idx="3"/>
          </p:cNvCxnSpPr>
          <p:nvPr/>
        </p:nvCxnSpPr>
        <p:spPr bwMode="auto">
          <a:xfrm flipV="1">
            <a:off x="61817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18"/>
          <p:cNvCxnSpPr>
            <a:cxnSpLocks noChangeShapeType="1"/>
            <a:stCxn id="32" idx="1"/>
            <a:endCxn id="43" idx="5"/>
          </p:cNvCxnSpPr>
          <p:nvPr/>
        </p:nvCxnSpPr>
        <p:spPr bwMode="auto">
          <a:xfrm flipH="1" flipV="1">
            <a:off x="61817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7848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D</a:t>
            </a:r>
            <a:endParaRPr lang="en-US" altLang="en-US" sz="1800" b="1" baseline="-25000">
              <a:latin typeface="Times New Roman" panose="02020603050405020304" pitchFamily="18" charset="0"/>
            </a:endParaRPr>
          </a:p>
        </p:txBody>
      </p:sp>
      <p:cxnSp>
        <p:nvCxnSpPr>
          <p:cNvPr id="47" name="AutoShape 20"/>
          <p:cNvCxnSpPr>
            <a:cxnSpLocks noChangeShapeType="1"/>
            <a:stCxn id="31" idx="1"/>
            <a:endCxn id="46" idx="5"/>
          </p:cNvCxnSpPr>
          <p:nvPr/>
        </p:nvCxnSpPr>
        <p:spPr bwMode="auto">
          <a:xfrm flipH="1" flipV="1">
            <a:off x="82391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8" name="AutoShape 21"/>
          <p:cNvCxnSpPr>
            <a:cxnSpLocks noChangeShapeType="1"/>
            <a:stCxn id="32" idx="7"/>
            <a:endCxn id="46" idx="3"/>
          </p:cNvCxnSpPr>
          <p:nvPr/>
        </p:nvCxnSpPr>
        <p:spPr bwMode="auto">
          <a:xfrm flipV="1">
            <a:off x="7172327" y="3971925"/>
            <a:ext cx="7429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9" name="Text Box 22"/>
          <p:cNvSpPr txBox="1">
            <a:spLocks noChangeArrowheads="1"/>
          </p:cNvSpPr>
          <p:nvPr/>
        </p:nvSpPr>
        <p:spPr bwMode="auto">
          <a:xfrm>
            <a:off x="6186490" y="3030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0" name="Text Box 23"/>
          <p:cNvSpPr txBox="1">
            <a:spLocks noChangeArrowheads="1"/>
          </p:cNvSpPr>
          <p:nvPr/>
        </p:nvSpPr>
        <p:spPr bwMode="auto">
          <a:xfrm>
            <a:off x="7496177"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
        <p:nvSpPr>
          <p:cNvPr id="51" name="Text Box 24"/>
          <p:cNvSpPr txBox="1">
            <a:spLocks noChangeArrowheads="1"/>
          </p:cNvSpPr>
          <p:nvPr/>
        </p:nvSpPr>
        <p:spPr bwMode="auto">
          <a:xfrm>
            <a:off x="7924802" y="2362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2" name="Text Box 25"/>
          <p:cNvSpPr txBox="1">
            <a:spLocks noChangeArrowheads="1"/>
          </p:cNvSpPr>
          <p:nvPr/>
        </p:nvSpPr>
        <p:spPr bwMode="auto">
          <a:xfrm>
            <a:off x="9487298" y="3016528"/>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10</a:t>
            </a:r>
          </a:p>
        </p:txBody>
      </p:sp>
      <p:sp>
        <p:nvSpPr>
          <p:cNvPr id="53" name="Text Box 26"/>
          <p:cNvSpPr txBox="1">
            <a:spLocks noChangeArrowheads="1"/>
          </p:cNvSpPr>
          <p:nvPr/>
        </p:nvSpPr>
        <p:spPr bwMode="auto">
          <a:xfrm>
            <a:off x="8351840"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3</a:t>
            </a:r>
          </a:p>
        </p:txBody>
      </p:sp>
      <p:sp>
        <p:nvSpPr>
          <p:cNvPr id="54" name="Text Box 27"/>
          <p:cNvSpPr txBox="1">
            <a:spLocks noChangeArrowheads="1"/>
          </p:cNvSpPr>
          <p:nvPr/>
        </p:nvSpPr>
        <p:spPr bwMode="auto">
          <a:xfrm>
            <a:off x="96012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6</a:t>
            </a:r>
          </a:p>
        </p:txBody>
      </p:sp>
      <p:sp>
        <p:nvSpPr>
          <p:cNvPr id="55" name="Text Box 28"/>
          <p:cNvSpPr txBox="1">
            <a:spLocks noChangeArrowheads="1"/>
          </p:cNvSpPr>
          <p:nvPr/>
        </p:nvSpPr>
        <p:spPr bwMode="auto">
          <a:xfrm>
            <a:off x="86106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6" name="Text Box 29"/>
          <p:cNvSpPr txBox="1">
            <a:spLocks noChangeArrowheads="1"/>
          </p:cNvSpPr>
          <p:nvPr/>
        </p:nvSpPr>
        <p:spPr bwMode="auto">
          <a:xfrm>
            <a:off x="89154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7" name="Text Box 30"/>
          <p:cNvSpPr txBox="1">
            <a:spLocks noChangeArrowheads="1"/>
          </p:cNvSpPr>
          <p:nvPr/>
        </p:nvSpPr>
        <p:spPr bwMode="auto">
          <a:xfrm>
            <a:off x="68580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2</a:t>
            </a:r>
          </a:p>
        </p:txBody>
      </p:sp>
      <p:sp>
        <p:nvSpPr>
          <p:cNvPr id="58" name="Text Box 31"/>
          <p:cNvSpPr txBox="1">
            <a:spLocks noChangeArrowheads="1"/>
          </p:cNvSpPr>
          <p:nvPr/>
        </p:nvSpPr>
        <p:spPr bwMode="auto">
          <a:xfrm>
            <a:off x="72390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8</a:t>
            </a:r>
          </a:p>
        </p:txBody>
      </p:sp>
      <p:sp>
        <p:nvSpPr>
          <p:cNvPr id="59" name="Text Box 32"/>
          <p:cNvSpPr txBox="1">
            <a:spLocks noChangeArrowheads="1"/>
          </p:cNvSpPr>
          <p:nvPr/>
        </p:nvSpPr>
        <p:spPr bwMode="auto">
          <a:xfrm>
            <a:off x="6248402" y="420266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5</a:t>
            </a:r>
          </a:p>
        </p:txBody>
      </p:sp>
      <p:sp>
        <p:nvSpPr>
          <p:cNvPr id="60" name="Text Box 33"/>
          <p:cNvSpPr txBox="1">
            <a:spLocks noChangeArrowheads="1"/>
          </p:cNvSpPr>
          <p:nvPr/>
        </p:nvSpPr>
        <p:spPr bwMode="auto">
          <a:xfrm>
            <a:off x="8001002" y="4648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Tree>
    <p:extLst>
      <p:ext uri="{BB962C8B-B14F-4D97-AF65-F5344CB8AC3E}">
        <p14:creationId xmlns:p14="http://schemas.microsoft.com/office/powerpoint/2010/main" val="40558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10"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par>
                                <p:cTn id="114" presetID="10" presetClass="entr" presetSubtype="0"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par>
                                <p:cTn id="117" presetID="10" presetClass="entr" presetSubtype="0" fill="hold"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par>
                                <p:cTn id="123" presetID="10" presetClass="entr" presetSubtype="0" fill="hold"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par>
                                <p:cTn id="126" presetID="10" presetClass="entr" presetSubtype="0" fill="hold" nodeType="withEffect">
                                  <p:stCondLst>
                                    <p:cond delay="0"/>
                                  </p:stCondLst>
                                  <p:childTnLst>
                                    <p:set>
                                      <p:cBhvr>
                                        <p:cTn id="127" dur="1" fill="hold">
                                          <p:stCondLst>
                                            <p:cond delay="0"/>
                                          </p:stCondLst>
                                        </p:cTn>
                                        <p:tgtEl>
                                          <p:spTgt spid="45"/>
                                        </p:tgtEl>
                                        <p:attrNameLst>
                                          <p:attrName>style.visibility</p:attrName>
                                        </p:attrNameLst>
                                      </p:cBhvr>
                                      <p:to>
                                        <p:strVal val="visible"/>
                                      </p:to>
                                    </p:set>
                                    <p:animEffect transition="in" filter="fade">
                                      <p:cBhvr>
                                        <p:cTn id="128" dur="500"/>
                                        <p:tgtEl>
                                          <p:spTgt spid="4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fade">
                                      <p:cBhvr>
                                        <p:cTn id="131" dur="500"/>
                                        <p:tgtEl>
                                          <p:spTgt spid="46"/>
                                        </p:tgtEl>
                                      </p:cBhvr>
                                    </p:animEffect>
                                  </p:childTnLst>
                                </p:cTn>
                              </p:par>
                              <p:par>
                                <p:cTn id="132" presetID="10" presetClass="entr" presetSubtype="0"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nodeType="with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fade">
                                      <p:cBhvr>
                                        <p:cTn id="140" dur="500"/>
                                        <p:tgtEl>
                                          <p:spTgt spid="4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500"/>
                                        <p:tgtEl>
                                          <p:spTgt spid="5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fade">
                                      <p:cBhvr>
                                        <p:cTn id="149" dur="500"/>
                                        <p:tgtEl>
                                          <p:spTgt spid="5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animEffect transition="in" filter="fade">
                                      <p:cBhvr>
                                        <p:cTn id="155" dur="500"/>
                                        <p:tgtEl>
                                          <p:spTgt spid="5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fade">
                                      <p:cBhvr>
                                        <p:cTn id="158" dur="500"/>
                                        <p:tgtEl>
                                          <p:spTgt spid="5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500"/>
                                        <p:tgtEl>
                                          <p:spTgt spid="5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Effect transition="in" filter="fade">
                                      <p:cBhvr>
                                        <p:cTn id="170" dur="500"/>
                                        <p:tgtEl>
                                          <p:spTgt spid="5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fade">
                                      <p:cBhvr>
                                        <p:cTn id="17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1" grpId="0"/>
      <p:bldP spid="22" grpId="0"/>
      <p:bldP spid="23" grpId="0"/>
      <p:bldP spid="24" grpId="0"/>
      <p:bldP spid="25" grpId="0"/>
      <p:bldP spid="26" grpId="0"/>
      <p:bldP spid="27" grpId="0"/>
      <p:bldP spid="28" grpId="0"/>
      <p:bldP spid="29" grpId="0"/>
      <p:bldP spid="30" grpId="0" animBg="1"/>
      <p:bldP spid="31" grpId="0" animBg="1"/>
      <p:bldP spid="32" grpId="0" animBg="1"/>
      <p:bldP spid="36" grpId="0" animBg="1"/>
      <p:bldP spid="37" grpId="0" animBg="1"/>
      <p:bldP spid="43" grpId="0" animBg="1"/>
      <p:bldP spid="46" grpId="0" animBg="1"/>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b="1" dirty="0">
                    <a:solidFill>
                      <a:schemeClr val="tx2">
                        <a:lumMod val="60000"/>
                        <a:lumOff val="40000"/>
                      </a:schemeClr>
                    </a:solidFill>
                    <a:latin typeface="Consolas" pitchFamily="49" charset="0"/>
                    <a:cs typeface="Consolas" pitchFamily="49" charset="0"/>
                  </a:rPr>
                  <a:t>Function </a:t>
                </a:r>
                <a:r>
                  <a:rPr lang="en-US" b="1" dirty="0" err="1">
                    <a:solidFill>
                      <a:schemeClr val="tx2">
                        <a:lumMod val="60000"/>
                        <a:lumOff val="40000"/>
                      </a:schemeClr>
                    </a:solidFill>
                    <a:latin typeface="Consolas" pitchFamily="49" charset="0"/>
                    <a:cs typeface="Consolas" pitchFamily="49" charset="0"/>
                  </a:rPr>
                  <a:t>Dijkstra</a:t>
                </a:r>
                <a:r>
                  <a:rPr lang="en-US" b="1" dirty="0">
                    <a:solidFill>
                      <a:schemeClr val="tx2">
                        <a:lumMod val="60000"/>
                        <a:lumOff val="40000"/>
                      </a:schemeClr>
                    </a:solidFill>
                    <a:latin typeface="Consolas" pitchFamily="49" charset="0"/>
                    <a:cs typeface="Consolas" pitchFamily="49" charset="0"/>
                  </a:rPr>
                  <a:t>(L[1 .. n, 1 .. n]): array [2..n] </a:t>
                </a:r>
              </a:p>
              <a:p>
                <a:pPr marL="0" indent="0" algn="l">
                  <a:spcAft>
                    <a:spcPts val="300"/>
                  </a:spcAft>
                  <a:buNone/>
                </a:pPr>
                <a:r>
                  <a:rPr lang="en-US" b="1" dirty="0" smtClean="0">
                    <a:solidFill>
                      <a:srgbClr val="F9C5D7"/>
                    </a:solidFill>
                    <a:latin typeface="Consolas" pitchFamily="49" charset="0"/>
                    <a:cs typeface="Consolas" pitchFamily="49" charset="0"/>
                  </a:rPr>
                  <a:t>array </a:t>
                </a:r>
                <a:r>
                  <a:rPr lang="en-US" b="1" dirty="0">
                    <a:solidFill>
                      <a:srgbClr val="F9C5D7"/>
                    </a:solidFill>
                    <a:latin typeface="Consolas" pitchFamily="49" charset="0"/>
                    <a:cs typeface="Consolas" pitchFamily="49" charset="0"/>
                  </a:rPr>
                  <a:t>D[2.. n] 		</a:t>
                </a:r>
              </a:p>
              <a:p>
                <a:pPr marL="0" indent="0" algn="l">
                  <a:spcAft>
                    <a:spcPts val="300"/>
                  </a:spcAft>
                  <a:buNone/>
                </a:pPr>
                <a:r>
                  <a:rPr lang="en-US" b="1" dirty="0">
                    <a:solidFill>
                      <a:srgbClr val="F9C5D7"/>
                    </a:solidFill>
                    <a:latin typeface="Consolas" pitchFamily="49" charset="0"/>
                    <a:cs typeface="Consolas" pitchFamily="49" charset="0"/>
                  </a:rPr>
                  <a:t>C </a:t>
                </a:r>
                <a14:m>
                  <m:oMath xmlns:m="http://schemas.openxmlformats.org/officeDocument/2006/math">
                    <m:r>
                      <a:rPr lang="en-US" b="1" i="1" dirty="0">
                        <a:solidFill>
                          <a:srgbClr val="F9C5D7"/>
                        </a:solidFill>
                        <a:latin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{2,3,…, n} </a:t>
                </a:r>
              </a:p>
              <a:p>
                <a:pPr marL="0" indent="0" algn="l">
                  <a:spcAft>
                    <a:spcPts val="300"/>
                  </a:spcAft>
                  <a:buNone/>
                </a:pPr>
                <a:r>
                  <a:rPr lang="en-US" b="1" dirty="0">
                    <a:solidFill>
                      <a:srgbClr val="F9C5D7"/>
                    </a:solidFill>
                    <a:latin typeface="Consolas" pitchFamily="49" charset="0"/>
                    <a:cs typeface="Consolas" pitchFamily="49" charset="0"/>
                  </a:rPr>
                  <a:t>{S = N \ C exists only implicitly}</a:t>
                </a:r>
              </a:p>
              <a:p>
                <a:pPr marL="0" indent="0" algn="l">
                  <a:spcAft>
                    <a:spcPts val="300"/>
                  </a:spcAft>
                  <a:buNone/>
                </a:pPr>
                <a:r>
                  <a:rPr lang="en-US" b="1" dirty="0">
                    <a:solidFill>
                      <a:srgbClr val="F9C5D7"/>
                    </a:solidFill>
                    <a:latin typeface="Consolas" pitchFamily="49" charset="0"/>
                    <a:cs typeface="Consolas" pitchFamily="49" charset="0"/>
                  </a:rPr>
                  <a:t>for i </a:t>
                </a:r>
                <a14:m>
                  <m:oMath xmlns:m="http://schemas.openxmlformats.org/officeDocument/2006/math">
                    <m:r>
                      <a:rPr lang="en-US"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2 to n do </a:t>
                </a:r>
              </a:p>
              <a:p>
                <a:pPr marL="400050" lvl="1" indent="0" algn="l">
                  <a:spcAft>
                    <a:spcPts val="300"/>
                  </a:spcAft>
                  <a:buNone/>
                </a:pPr>
                <a:r>
                  <a:rPr lang="en-US" sz="2400" b="1" dirty="0">
                    <a:solidFill>
                      <a:srgbClr val="F9C5D7"/>
                    </a:solidFill>
                    <a:latin typeface="Consolas" pitchFamily="49" charset="0"/>
                    <a:cs typeface="Consolas" pitchFamily="49" charset="0"/>
                  </a:rPr>
                  <a:t>D[</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14:m>
                  <m:oMath xmlns:m="http://schemas.openxmlformats.org/officeDocument/2006/math">
                    <m:r>
                      <a:rPr lang="en-US"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L[1,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p>
              <a:p>
                <a:pPr marL="0" indent="0" algn="l">
                  <a:spcAft>
                    <a:spcPts val="300"/>
                  </a:spcAft>
                  <a:buNone/>
                </a:pPr>
                <a:r>
                  <a:rPr lang="en-US" b="1" dirty="0">
                    <a:solidFill>
                      <a:srgbClr val="F9C5D7"/>
                    </a:solidFill>
                    <a:latin typeface="Consolas" pitchFamily="49" charset="0"/>
                    <a:cs typeface="Consolas" pitchFamily="49" charset="0"/>
                  </a:rPr>
                  <a:t>repeat n - 2 times</a:t>
                </a:r>
              </a:p>
              <a:p>
                <a:pPr marL="400050" lvl="1" indent="0" algn="l">
                  <a:spcAft>
                    <a:spcPts val="300"/>
                  </a:spcAft>
                  <a:buNone/>
                </a:pPr>
                <a:r>
                  <a:rPr lang="en-US" sz="2400" b="1" dirty="0">
                    <a:solidFill>
                      <a:srgbClr val="F9C5D7"/>
                    </a:solidFill>
                    <a:latin typeface="Consolas" pitchFamily="49" charset="0"/>
                    <a:cs typeface="Consolas" pitchFamily="49" charset="0"/>
                  </a:rPr>
                  <a:t>v </a:t>
                </a:r>
                <a14:m>
                  <m:oMath xmlns:m="http://schemas.openxmlformats.org/officeDocument/2006/math">
                    <m:r>
                      <a:rPr lang="en-US"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some element of C minimizing D[v] </a:t>
                </a:r>
              </a:p>
              <a:p>
                <a:pPr marL="400050" lvl="1" indent="0" algn="l">
                  <a:spcAft>
                    <a:spcPts val="300"/>
                  </a:spcAft>
                  <a:buNone/>
                </a:pPr>
                <a:r>
                  <a:rPr lang="en-US" sz="2400" b="1" dirty="0">
                    <a:solidFill>
                      <a:srgbClr val="F9C5D7"/>
                    </a:solidFill>
                    <a:latin typeface="Consolas" pitchFamily="49" charset="0"/>
                    <a:cs typeface="Consolas" pitchFamily="49" charset="0"/>
                  </a:rPr>
                  <a:t>C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C \ {v} {and implicitly S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S U {v}} </a:t>
                </a:r>
              </a:p>
              <a:p>
                <a:pPr marL="400050" lvl="1" indent="0" algn="l">
                  <a:spcAft>
                    <a:spcPts val="300"/>
                  </a:spcAft>
                  <a:buNone/>
                </a:pPr>
                <a:r>
                  <a:rPr lang="en-US" sz="2400" b="1" dirty="0">
                    <a:solidFill>
                      <a:srgbClr val="F9C5D7"/>
                    </a:solidFill>
                    <a:latin typeface="Consolas" pitchFamily="49" charset="0"/>
                    <a:cs typeface="Consolas" pitchFamily="49" charset="0"/>
                  </a:rPr>
                  <a:t>for each w </a:t>
                </a:r>
                <a14:m>
                  <m:oMath xmlns:m="http://schemas.openxmlformats.org/officeDocument/2006/math">
                    <m:r>
                      <a:rPr lang="el-GR"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l-GR" sz="2400" b="1" dirty="0">
                    <a:solidFill>
                      <a:srgbClr val="F9C5D7"/>
                    </a:solidFill>
                    <a:latin typeface="Consolas" pitchFamily="49" charset="0"/>
                    <a:cs typeface="Consolas" pitchFamily="49" charset="0"/>
                  </a:rPr>
                  <a:t> </a:t>
                </a:r>
                <a:r>
                  <a:rPr lang="en-US" sz="2400" b="1" dirty="0">
                    <a:solidFill>
                      <a:srgbClr val="F9C5D7"/>
                    </a:solidFill>
                    <a:latin typeface="Consolas" pitchFamily="49" charset="0"/>
                    <a:cs typeface="Consolas" pitchFamily="49" charset="0"/>
                  </a:rPr>
                  <a:t>C do</a:t>
                </a:r>
              </a:p>
              <a:p>
                <a:pPr marL="857250" lvl="2" indent="0" algn="l">
                  <a:spcAft>
                    <a:spcPts val="300"/>
                  </a:spcAft>
                  <a:buNone/>
                </a:pPr>
                <a:r>
                  <a:rPr lang="en-US" sz="2400" b="1" dirty="0">
                    <a:solidFill>
                      <a:srgbClr val="F9C5D7"/>
                    </a:solidFill>
                    <a:latin typeface="Consolas" pitchFamily="49" charset="0"/>
                    <a:cs typeface="Consolas" pitchFamily="49" charset="0"/>
                  </a:rPr>
                  <a:t>D[w]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min(D[w], D[v] + L[v, w]) </a:t>
                </a:r>
              </a:p>
              <a:p>
                <a:pPr marL="0" indent="0" algn="l">
                  <a:spcAft>
                    <a:spcPts val="300"/>
                  </a:spcAft>
                  <a:buNone/>
                </a:pPr>
                <a:r>
                  <a:rPr lang="en-US" b="1" dirty="0">
                    <a:solidFill>
                      <a:srgbClr val="F9C5D7"/>
                    </a:solidFill>
                    <a:latin typeface="Consolas" pitchFamily="49" charset="0"/>
                    <a:cs typeface="Consolas" pitchFamily="49" charset="0"/>
                  </a:rPr>
                  <a:t>return 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527" b="-1636"/>
                </a:stretch>
              </a:blipFill>
            </p:spPr>
            <p:txBody>
              <a:bodyPr/>
              <a:lstStyle/>
              <a:p>
                <a:r>
                  <a:rPr lang="en-US">
                    <a:noFill/>
                  </a:rPr>
                  <a:t> </a:t>
                </a:r>
              </a:p>
            </p:txBody>
          </p:sp>
        </mc:Fallback>
      </mc:AlternateContent>
    </p:spTree>
    <p:extLst>
      <p:ext uri="{BB962C8B-B14F-4D97-AF65-F5344CB8AC3E}">
        <p14:creationId xmlns:p14="http://schemas.microsoft.com/office/powerpoint/2010/main" val="7362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Knapsack </a:t>
            </a:r>
            <a:r>
              <a:rPr lang="en-US" dirty="0"/>
              <a:t>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015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Knapsack Problem</a:t>
            </a:r>
            <a:endParaRPr lang="en-IN"/>
          </a:p>
        </p:txBody>
      </p:sp>
      <p:sp>
        <p:nvSpPr>
          <p:cNvPr id="3" name="Content Placeholder 2"/>
          <p:cNvSpPr>
            <a:spLocks noGrp="1"/>
          </p:cNvSpPr>
          <p:nvPr>
            <p:ph idx="1"/>
          </p:nvPr>
        </p:nvSpPr>
        <p:spPr/>
        <p:txBody>
          <a:bodyPr/>
          <a:lstStyle/>
          <a:p>
            <a:endParaRPr lang="en-IN"/>
          </a:p>
        </p:txBody>
      </p:sp>
      <p:pic>
        <p:nvPicPr>
          <p:cNvPr id="4" name="Picture 4" descr="https://upload.wikimedia.org/wikipedia/commons/thumb/f/fd/Knapsack.svg/1200px-Knapsac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8" y="872234"/>
            <a:ext cx="6375918" cy="552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59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364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are given </a:t>
                </a:r>
                <a14:m>
                  <m:oMath xmlns:m="http://schemas.openxmlformats.org/officeDocument/2006/math">
                    <m:r>
                      <a:rPr lang="en-US" i="1" dirty="0">
                        <a:latin typeface="Cambria Math" panose="02040503050406030204" pitchFamily="18" charset="0"/>
                      </a:rPr>
                      <m:t>𝑛</m:t>
                    </m:r>
                  </m:oMath>
                </a14:m>
                <a:r>
                  <a:rPr lang="en-US" dirty="0"/>
                  <a:t> objects and a knapsack. </a:t>
                </a:r>
              </a:p>
              <a:p>
                <a:r>
                  <a:rPr lang="en-US" dirty="0"/>
                  <a:t>Object</a:t>
                </a:r>
                <a:r>
                  <a:rPr lang="en-US" b="1" dirty="0"/>
                  <a:t> </a:t>
                </a:r>
                <a14:m>
                  <m:oMath xmlns:m="http://schemas.openxmlformats.org/officeDocument/2006/math">
                    <m:r>
                      <a:rPr lang="en-US" b="1" i="1" dirty="0">
                        <a:solidFill>
                          <a:srgbClr val="0066FF"/>
                        </a:solidFill>
                        <a:latin typeface="Cambria Math" panose="02040503050406030204" pitchFamily="18" charset="0"/>
                      </a:rPr>
                      <m:t>𝒊</m:t>
                    </m:r>
                  </m:oMath>
                </a14:m>
                <a:r>
                  <a:rPr lang="en-US" b="1" dirty="0">
                    <a:solidFill>
                      <a:srgbClr val="FF0000"/>
                    </a:solidFill>
                  </a:rPr>
                  <a:t> </a:t>
                </a:r>
                <a:r>
                  <a:rPr lang="en-US" dirty="0"/>
                  <a:t>has a positive weight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𝒘</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a positive value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𝒗</m:t>
                        </m:r>
                      </m:e>
                      <m:sub>
                        <m:r>
                          <a:rPr lang="en-US" b="1" i="1" dirty="0">
                            <a:solidFill>
                              <a:srgbClr val="0066FF"/>
                            </a:solidFill>
                            <a:latin typeface="Cambria Math" panose="02040503050406030204" pitchFamily="18" charset="0"/>
                          </a:rPr>
                          <m:t>𝒊</m:t>
                        </m:r>
                      </m:sub>
                    </m:sSub>
                  </m:oMath>
                </a14:m>
                <a:r>
                  <a:rPr lang="en-US" dirty="0"/>
                  <a:t> for </a:t>
                </a:r>
                <a14:m>
                  <m:oMath xmlns:m="http://schemas.openxmlformats.org/officeDocument/2006/math">
                    <m:r>
                      <a:rPr lang="en-US" b="1" i="1" dirty="0">
                        <a:latin typeface="Cambria Math" panose="02040503050406030204" pitchFamily="18" charset="0"/>
                      </a:rPr>
                      <m:t>𝒊</m:t>
                    </m:r>
                    <m:r>
                      <a:rPr lang="en-US" b="1" i="1" dirty="0">
                        <a:latin typeface="Cambria Math" panose="02040503050406030204" pitchFamily="18" charset="0"/>
                      </a:rPr>
                      <m:t> = </m:t>
                    </m:r>
                    <m:r>
                      <a:rPr lang="en-US" b="1" i="1" dirty="0">
                        <a:latin typeface="Cambria Math" panose="02040503050406030204" pitchFamily="18" charset="0"/>
                      </a:rPr>
                      <m:t>𝟏</m:t>
                    </m:r>
                    <m:r>
                      <a:rPr lang="en-US" b="1" i="1" dirty="0">
                        <a:latin typeface="Cambria Math" panose="02040503050406030204" pitchFamily="18" charset="0"/>
                      </a:rPr>
                      <m:t>, </m:t>
                    </m:r>
                    <m:r>
                      <a:rPr lang="en-US" b="1" i="1" dirty="0">
                        <a:latin typeface="Cambria Math" panose="02040503050406030204" pitchFamily="18" charset="0"/>
                      </a:rPr>
                      <m:t>𝟐</m:t>
                    </m:r>
                    <m:r>
                      <a:rPr lang="en-US" b="1" i="1" dirty="0">
                        <a:latin typeface="Cambria Math" panose="02040503050406030204" pitchFamily="18" charset="0"/>
                      </a:rPr>
                      <m:t>… </m:t>
                    </m:r>
                    <m:r>
                      <a:rPr lang="en-US" b="1" i="1" dirty="0">
                        <a:latin typeface="Cambria Math" panose="02040503050406030204" pitchFamily="18" charset="0"/>
                      </a:rPr>
                      <m:t>𝒏</m:t>
                    </m:r>
                    <m:r>
                      <a:rPr lang="en-US" b="1" i="1" dirty="0">
                        <a:latin typeface="Cambria Math" panose="02040503050406030204" pitchFamily="18" charset="0"/>
                      </a:rPr>
                      <m:t>. </m:t>
                    </m:r>
                  </m:oMath>
                </a14:m>
                <a:endParaRPr lang="en-US" b="1" dirty="0"/>
              </a:p>
              <a:p>
                <a:r>
                  <a:rPr lang="en-US" dirty="0"/>
                  <a:t>The knapsack can carry a weight not exceeding </a:t>
                </a:r>
                <a14:m>
                  <m:oMath xmlns:m="http://schemas.openxmlformats.org/officeDocument/2006/math">
                    <m:r>
                      <a:rPr lang="en-US" b="1" i="1" dirty="0">
                        <a:latin typeface="Cambria Math" panose="02040503050406030204" pitchFamily="18" charset="0"/>
                      </a:rPr>
                      <m:t>𝑾</m:t>
                    </m:r>
                  </m:oMath>
                </a14:m>
                <a:r>
                  <a:rPr lang="en-US" dirty="0"/>
                  <a:t>. </a:t>
                </a:r>
              </a:p>
              <a:p>
                <a:r>
                  <a:rPr lang="en-US" dirty="0"/>
                  <a:t>Our aim is to fill the knapsack in a way that </a:t>
                </a:r>
                <a:r>
                  <a:rPr lang="en-US" b="1" dirty="0"/>
                  <a:t>maximizes </a:t>
                </a:r>
                <a:r>
                  <a:rPr lang="en-US" dirty="0"/>
                  <a:t>the value of the included objects, while respecting the capacity constraint. </a:t>
                </a:r>
              </a:p>
              <a:p>
                <a:r>
                  <a:rPr lang="en-US" dirty="0"/>
                  <a:t>In a fractional knapsack problem, we assume that the objects </a:t>
                </a:r>
                <a:r>
                  <a:rPr lang="en-US" b="1" dirty="0"/>
                  <a:t>can be broken into smaller pieces</a:t>
                </a:r>
                <a:r>
                  <a:rPr lang="en-US" dirty="0"/>
                  <a:t>.</a:t>
                </a:r>
              </a:p>
              <a:p>
                <a:r>
                  <a:rPr lang="en-US" dirty="0"/>
                  <a:t>So we may decide to carry only a fraction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of object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where </a:t>
                </a:r>
                <a14:m>
                  <m:oMath xmlns:m="http://schemas.openxmlformats.org/officeDocument/2006/math">
                    <m:r>
                      <a:rPr lang="en-US" b="1" i="1" dirty="0">
                        <a:solidFill>
                          <a:srgbClr val="0066FF"/>
                        </a:solidFill>
                        <a:latin typeface="Cambria Math" panose="02040503050406030204" pitchFamily="18" charset="0"/>
                      </a:rPr>
                      <m:t>𝟎</m:t>
                    </m:r>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r>
                      <a:rPr lang="en-US" b="1" i="1" dirty="0">
                        <a:solidFill>
                          <a:srgbClr val="0066FF"/>
                        </a:solidFill>
                        <a:latin typeface="Cambria Math" panose="02040503050406030204" pitchFamily="18" charset="0"/>
                      </a:rPr>
                      <m:t>𝟏</m:t>
                    </m:r>
                    <m:r>
                      <a:rPr lang="en-US" b="1" i="1" dirty="0">
                        <a:solidFill>
                          <a:srgbClr val="0066FF"/>
                        </a:solidFill>
                        <a:latin typeface="Cambria Math" panose="02040503050406030204" pitchFamily="18" charset="0"/>
                      </a:rPr>
                      <m:t>. </m:t>
                    </m:r>
                  </m:oMath>
                </a14:m>
                <a:endParaRPr lang="en-US" b="1" i="1" dirty="0">
                  <a:solidFill>
                    <a:srgbClr val="0066FF"/>
                  </a:solidFill>
                  <a:latin typeface="Cambria Math" panose="02040503050406030204" pitchFamily="18" charset="0"/>
                </a:endParaRPr>
              </a:p>
              <a:p>
                <a:r>
                  <a:rPr lang="en-US" dirty="0"/>
                  <a:t>In this case, object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contribute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𝒘</m:t>
                        </m:r>
                      </m:e>
                      <m:sub>
                        <m:r>
                          <a:rPr lang="en-US" b="1" i="1" dirty="0">
                            <a:solidFill>
                              <a:srgbClr val="0066FF"/>
                            </a:solidFill>
                            <a:latin typeface="Cambria Math" panose="02040503050406030204" pitchFamily="18" charset="0"/>
                          </a:rPr>
                          <m:t>𝒊</m:t>
                        </m:r>
                      </m:sub>
                    </m:sSub>
                  </m:oMath>
                </a14:m>
                <a:r>
                  <a:rPr lang="en-US" dirty="0"/>
                  <a:t> to the total weight in the knapsack, and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𝒗</m:t>
                        </m:r>
                      </m:e>
                      <m:sub>
                        <m:r>
                          <a:rPr lang="en-US" b="1" i="1" dirty="0">
                            <a:solidFill>
                              <a:srgbClr val="0066FF"/>
                            </a:solidFill>
                            <a:latin typeface="Cambria Math" panose="02040503050406030204" pitchFamily="18" charset="0"/>
                          </a:rPr>
                          <m:t>𝒊</m:t>
                        </m:r>
                      </m:sub>
                    </m:sSub>
                  </m:oMath>
                </a14:m>
                <a:r>
                  <a:rPr lang="en-US" dirty="0"/>
                  <a:t> to the value of the load. </a:t>
                </a:r>
              </a:p>
              <a:p>
                <a:r>
                  <a:rPr lang="en-US" dirty="0"/>
                  <a:t>Symbolic Representation of the problem can be given as follows:</a:t>
                </a:r>
              </a:p>
              <a:p>
                <a:pPr marL="736600" indent="0" algn="l">
                  <a:buNone/>
                </a:pPr>
                <a:r>
                  <a:rPr lang="en-US" b="1" dirty="0"/>
                  <a:t> </a:t>
                </a:r>
                <a:r>
                  <a:rPr lang="en-US" b="1" dirty="0" smtClean="0">
                    <a:solidFill>
                      <a:srgbClr val="AD1457"/>
                    </a:solidFill>
                  </a:rPr>
                  <a:t>maximize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m:rPr>
                            <m:nor/>
                          </m:rPr>
                          <a:rPr lang="en-US" b="1" baseline="-25000">
                            <a:solidFill>
                              <a:srgbClr val="AD1457"/>
                            </a:solidFill>
                          </a:rPr>
                          <m:t>i</m:t>
                        </m:r>
                      </m:e>
                    </m:nary>
                    <m:r>
                      <a:rPr lang="en-US" b="1" i="1">
                        <a:solidFill>
                          <a:srgbClr val="AD1457"/>
                        </a:solidFill>
                        <a:latin typeface="Cambria Math" panose="02040503050406030204" pitchFamily="18" charset="0"/>
                      </a:rPr>
                      <m:t>𝒗</m:t>
                    </m:r>
                    <m:r>
                      <m:rPr>
                        <m:nor/>
                      </m:rPr>
                      <a:rPr lang="en-US" b="1" baseline="-25000">
                        <a:solidFill>
                          <a:srgbClr val="AD1457"/>
                        </a:solidFill>
                      </a:rPr>
                      <m:t>i</m:t>
                    </m:r>
                  </m:oMath>
                </a14:m>
                <a:r>
                  <a:rPr lang="en-US" b="1" dirty="0">
                    <a:solidFill>
                      <a:srgbClr val="AD1457"/>
                    </a:solidFill>
                  </a:rPr>
                  <a:t> subject to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m:rPr>
                            <m:nor/>
                          </m:rPr>
                          <a:rPr lang="en-US" b="1" baseline="-25000">
                            <a:solidFill>
                              <a:srgbClr val="AD1457"/>
                            </a:solidFill>
                          </a:rPr>
                          <m:t>i</m:t>
                        </m:r>
                      </m:e>
                    </m:nary>
                    <m:r>
                      <a:rPr lang="en-US" b="1" i="1">
                        <a:solidFill>
                          <a:srgbClr val="AD1457"/>
                        </a:solidFill>
                        <a:latin typeface="Cambria Math" panose="02040503050406030204" pitchFamily="18" charset="0"/>
                      </a:rPr>
                      <m:t>𝒘</m:t>
                    </m:r>
                    <m:r>
                      <m:rPr>
                        <m:nor/>
                      </m:rPr>
                      <a:rPr lang="en-US" b="1" baseline="-25000">
                        <a:solidFill>
                          <a:srgbClr val="AD1457"/>
                        </a:solidFill>
                      </a:rPr>
                      <m:t>i</m:t>
                    </m:r>
                  </m:oMath>
                </a14:m>
                <a:r>
                  <a:rPr lang="en-US" b="1" dirty="0">
                    <a:solidFill>
                      <a:srgbClr val="AD1457"/>
                    </a:solidFill>
                  </a:rPr>
                  <a:t> </a:t>
                </a:r>
                <a14:m>
                  <m:oMath xmlns:m="http://schemas.openxmlformats.org/officeDocument/2006/math">
                    <m:r>
                      <a:rPr lang="en-US" b="1" i="1" dirty="0">
                        <a:solidFill>
                          <a:srgbClr val="AD1457"/>
                        </a:solidFill>
                        <a:latin typeface="Cambria Math" panose="02040503050406030204" pitchFamily="18" charset="0"/>
                      </a:rPr>
                      <m:t>≤</m:t>
                    </m:r>
                    <m:r>
                      <a:rPr lang="en-US" b="1" i="1" dirty="0">
                        <a:solidFill>
                          <a:srgbClr val="AD1457"/>
                        </a:solidFill>
                        <a:latin typeface="Cambria Math" panose="02040503050406030204" pitchFamily="18" charset="0"/>
                      </a:rPr>
                      <m:t>𝑾</m:t>
                    </m:r>
                  </m:oMath>
                </a14:m>
                <a:endParaRPr lang="en-US" dirty="0">
                  <a:solidFill>
                    <a:srgbClr val="AD1457"/>
                  </a:solidFill>
                </a:endParaRPr>
              </a:p>
              <a:p>
                <a:pPr marL="0" indent="0">
                  <a:buNone/>
                </a:pPr>
                <a:r>
                  <a:rPr lang="en-US" dirty="0">
                    <a:solidFill>
                      <a:srgbClr val="AD1457"/>
                    </a:solidFill>
                  </a:rPr>
                  <a:t>                         Where</a:t>
                </a:r>
                <a14:m>
                  <m:oMath xmlns:m="http://schemas.openxmlformats.org/officeDocument/2006/math">
                    <m:r>
                      <a:rPr lang="en-US" i="1" dirty="0">
                        <a:solidFill>
                          <a:srgbClr val="AD1457"/>
                        </a:solidFill>
                        <a:latin typeface="Cambria Math" panose="02040503050406030204" pitchFamily="18" charset="0"/>
                      </a:rPr>
                      <m:t>, </m:t>
                    </m:r>
                    <m:sSub>
                      <m:sSubPr>
                        <m:ctrlPr>
                          <a:rPr lang="en-US" i="1" dirty="0">
                            <a:solidFill>
                              <a:srgbClr val="AD1457"/>
                            </a:solidFill>
                            <a:latin typeface="Cambria Math" panose="02040503050406030204" pitchFamily="18" charset="0"/>
                          </a:rPr>
                        </m:ctrlPr>
                      </m:sSubPr>
                      <m:e>
                        <m:r>
                          <a:rPr lang="en-US" i="1" dirty="0">
                            <a:solidFill>
                              <a:srgbClr val="AD1457"/>
                            </a:solidFill>
                            <a:latin typeface="Cambria Math" panose="02040503050406030204" pitchFamily="18" charset="0"/>
                          </a:rPr>
                          <m:t>𝑣</m:t>
                        </m:r>
                      </m:e>
                      <m:sub>
                        <m:r>
                          <a:rPr lang="en-US" i="1" dirty="0">
                            <a:solidFill>
                              <a:srgbClr val="AD1457"/>
                            </a:solidFill>
                            <a:latin typeface="Cambria Math" panose="02040503050406030204" pitchFamily="18" charset="0"/>
                          </a:rPr>
                          <m:t>𝑖</m:t>
                        </m:r>
                      </m:sub>
                    </m:sSub>
                    <m:r>
                      <a:rPr lang="en-US" i="1" dirty="0">
                        <a:solidFill>
                          <a:srgbClr val="AD1457"/>
                        </a:solidFill>
                        <a:latin typeface="Cambria Math" panose="02040503050406030204" pitchFamily="18" charset="0"/>
                      </a:rPr>
                      <m:t>&gt;0</m:t>
                    </m:r>
                  </m:oMath>
                </a14:m>
                <a:r>
                  <a:rPr lang="en-US" dirty="0">
                    <a:solidFill>
                      <a:srgbClr val="AD1457"/>
                    </a:solidFill>
                  </a:rPr>
                  <a:t>, </a:t>
                </a:r>
                <a14:m>
                  <m:oMath xmlns:m="http://schemas.openxmlformats.org/officeDocument/2006/math">
                    <m:r>
                      <a:rPr lang="en-US" i="1" dirty="0">
                        <a:solidFill>
                          <a:srgbClr val="AD1457"/>
                        </a:solidFill>
                        <a:latin typeface="Cambria Math" panose="02040503050406030204" pitchFamily="18" charset="0"/>
                      </a:rPr>
                      <m:t>𝑤</m:t>
                    </m:r>
                    <m:r>
                      <a:rPr lang="en-US" i="1" baseline="-25000" dirty="0" err="1">
                        <a:solidFill>
                          <a:srgbClr val="AD1457"/>
                        </a:solidFill>
                        <a:latin typeface="Cambria Math" panose="02040503050406030204" pitchFamily="18" charset="0"/>
                      </a:rPr>
                      <m:t>𝑖</m:t>
                    </m:r>
                    <m:r>
                      <a:rPr lang="en-US" i="1" dirty="0">
                        <a:solidFill>
                          <a:srgbClr val="AD1457"/>
                        </a:solidFill>
                        <a:latin typeface="Cambria Math" panose="02040503050406030204" pitchFamily="18" charset="0"/>
                      </a:rPr>
                      <m:t>&gt;0 </m:t>
                    </m:r>
                  </m:oMath>
                </a14:m>
                <a:r>
                  <a:rPr lang="en-US" dirty="0">
                    <a:solidFill>
                      <a:srgbClr val="AD1457"/>
                    </a:solidFill>
                  </a:rPr>
                  <a:t>and </a:t>
                </a:r>
                <a14:m>
                  <m:oMath xmlns:m="http://schemas.openxmlformats.org/officeDocument/2006/math">
                    <m:r>
                      <a:rPr lang="en-US" i="1" dirty="0">
                        <a:solidFill>
                          <a:srgbClr val="AD1457"/>
                        </a:solidFill>
                        <a:latin typeface="Cambria Math" panose="02040503050406030204" pitchFamily="18" charset="0"/>
                      </a:rPr>
                      <m:t>0≤</m:t>
                    </m:r>
                    <m:sSub>
                      <m:sSubPr>
                        <m:ctrlPr>
                          <a:rPr lang="en-US" i="1" dirty="0">
                            <a:solidFill>
                              <a:srgbClr val="AD1457"/>
                            </a:solidFill>
                            <a:latin typeface="Cambria Math" panose="02040503050406030204" pitchFamily="18" charset="0"/>
                          </a:rPr>
                        </m:ctrlPr>
                      </m:sSubPr>
                      <m:e>
                        <m:r>
                          <a:rPr lang="en-US" i="1" dirty="0">
                            <a:solidFill>
                              <a:srgbClr val="AD1457"/>
                            </a:solidFill>
                            <a:latin typeface="Cambria Math" panose="02040503050406030204" pitchFamily="18" charset="0"/>
                          </a:rPr>
                          <m:t>𝑥</m:t>
                        </m:r>
                      </m:e>
                      <m:sub>
                        <m:r>
                          <a:rPr lang="en-US" i="1" dirty="0">
                            <a:solidFill>
                              <a:srgbClr val="AD1457"/>
                            </a:solidFill>
                            <a:latin typeface="Cambria Math" panose="02040503050406030204" pitchFamily="18" charset="0"/>
                          </a:rPr>
                          <m:t>𝑖</m:t>
                        </m:r>
                      </m:sub>
                    </m:sSub>
                    <m:r>
                      <a:rPr lang="en-US" i="1" dirty="0">
                        <a:solidFill>
                          <a:srgbClr val="AD1457"/>
                        </a:solidFill>
                        <a:latin typeface="Cambria Math" panose="02040503050406030204" pitchFamily="18" charset="0"/>
                      </a:rPr>
                      <m:t>≤1 </m:t>
                    </m:r>
                  </m:oMath>
                </a14:m>
                <a:r>
                  <a:rPr lang="en-US" dirty="0">
                    <a:solidFill>
                      <a:srgbClr val="AD1457"/>
                    </a:solidFill>
                  </a:rPr>
                  <a:t>for </a:t>
                </a:r>
                <a14:m>
                  <m:oMath xmlns:m="http://schemas.openxmlformats.org/officeDocument/2006/math">
                    <m:r>
                      <a:rPr lang="en-US" i="1" dirty="0">
                        <a:solidFill>
                          <a:srgbClr val="AD1457"/>
                        </a:solidFill>
                        <a:latin typeface="Cambria Math" panose="02040503050406030204" pitchFamily="18" charset="0"/>
                      </a:rPr>
                      <m:t>1≤ </m:t>
                    </m:r>
                    <m:r>
                      <a:rPr lang="en-US" i="1" dirty="0" err="1">
                        <a:solidFill>
                          <a:srgbClr val="AD1457"/>
                        </a:solidFill>
                        <a:latin typeface="Cambria Math" panose="02040503050406030204" pitchFamily="18" charset="0"/>
                      </a:rPr>
                      <m:t>𝑖</m:t>
                    </m:r>
                    <m:r>
                      <a:rPr lang="en-US" i="1" dirty="0">
                        <a:solidFill>
                          <a:srgbClr val="AD1457"/>
                        </a:solidFill>
                        <a:latin typeface="Cambria Math" panose="02040503050406030204" pitchFamily="18" charset="0"/>
                      </a:rPr>
                      <m:t>≤</m:t>
                    </m:r>
                    <m:r>
                      <a:rPr lang="en-US" i="1" dirty="0">
                        <a:solidFill>
                          <a:srgbClr val="AD1457"/>
                        </a:solidFill>
                        <a:latin typeface="Cambria Math" panose="02040503050406030204" pitchFamily="18" charset="0"/>
                      </a:rPr>
                      <m:t>𝑛</m:t>
                    </m:r>
                  </m:oMath>
                </a14:m>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b="-6761"/>
                </a:stretch>
              </a:blipFill>
            </p:spPr>
            <p:txBody>
              <a:bodyPr/>
              <a:lstStyle/>
              <a:p>
                <a:r>
                  <a:rPr lang="en-US">
                    <a:noFill/>
                  </a:rPr>
                  <a:t> </a:t>
                </a:r>
              </a:p>
            </p:txBody>
          </p:sp>
        </mc:Fallback>
      </mc:AlternateContent>
    </p:spTree>
    <p:extLst>
      <p:ext uri="{BB962C8B-B14F-4D97-AF65-F5344CB8AC3E}">
        <p14:creationId xmlns:p14="http://schemas.microsoft.com/office/powerpoint/2010/main" val="17474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a:t>
                </a:r>
                <a:r>
                  <a:rPr lang="en-US" dirty="0"/>
                  <a:t>are given </a:t>
                </a:r>
                <a14:m>
                  <m:oMath xmlns:m="http://schemas.openxmlformats.org/officeDocument/2006/math">
                    <m:r>
                      <a:rPr lang="en-US" i="1" dirty="0">
                        <a:latin typeface="Cambria Math" panose="02040503050406030204" pitchFamily="18" charset="0"/>
                      </a:rPr>
                      <m:t>5</m:t>
                    </m:r>
                  </m:oMath>
                </a14:m>
                <a:r>
                  <a:rPr lang="en-US" dirty="0"/>
                  <a:t> objects and the weight carrying capacity of knapsack is </a:t>
                </a:r>
                <a14:m>
                  <m:oMath xmlns:m="http://schemas.openxmlformats.org/officeDocument/2006/math">
                    <m:r>
                      <a:rPr lang="en-US" b="1" i="1" dirty="0" smtClean="0">
                        <a:solidFill>
                          <a:srgbClr val="AD1457"/>
                        </a:solidFill>
                        <a:latin typeface="Cambria Math" panose="02040503050406030204" pitchFamily="18" charset="0"/>
                      </a:rPr>
                      <m:t>𝑾</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𝟏𝟎𝟎</m:t>
                    </m:r>
                  </m:oMath>
                </a14:m>
                <a:r>
                  <a:rPr lang="en-US" b="1" dirty="0">
                    <a:solidFill>
                      <a:srgbClr val="AD1457"/>
                    </a:solidFill>
                  </a:rPr>
                  <a:t>.</a:t>
                </a:r>
              </a:p>
              <a:p>
                <a:r>
                  <a:rPr lang="en-US" dirty="0"/>
                  <a:t>For each object, weight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𝑖</m:t>
                        </m:r>
                      </m:sub>
                    </m:sSub>
                  </m:oMath>
                </a14:m>
                <a:r>
                  <a:rPr lang="en-US" dirty="0"/>
                  <a:t> and value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are given in the following table.</a:t>
                </a:r>
              </a:p>
              <a:p>
                <a:endParaRPr lang="en-US" dirty="0"/>
              </a:p>
              <a:p>
                <a:endParaRPr lang="en-US" dirty="0"/>
              </a:p>
              <a:p>
                <a:endParaRPr lang="en-US" dirty="0"/>
              </a:p>
              <a:p>
                <a:endParaRPr lang="en-US" dirty="0" smtClean="0"/>
              </a:p>
              <a:p>
                <a:r>
                  <a:rPr lang="en-US" dirty="0" smtClean="0"/>
                  <a:t>Fill </a:t>
                </a:r>
                <a:r>
                  <a:rPr lang="en-US" dirty="0"/>
                  <a:t>the knapsack with given objects such that the total value of knapsack is </a:t>
                </a:r>
                <a:r>
                  <a:rPr lang="en-US" b="1" dirty="0"/>
                  <a:t>maximized.</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789330286"/>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xmlns="" val="1723877004"/>
                        </a:ext>
                      </a:extLst>
                    </a:gridCol>
                    <a:gridCol w="1003974">
                      <a:extLst>
                        <a:ext uri="{9D8B030D-6E8A-4147-A177-3AD203B41FA5}">
                          <a16:colId xmlns:a16="http://schemas.microsoft.com/office/drawing/2014/main" xmlns="" val="845621035"/>
                        </a:ext>
                      </a:extLst>
                    </a:gridCol>
                    <a:gridCol w="1159098">
                      <a:extLst>
                        <a:ext uri="{9D8B030D-6E8A-4147-A177-3AD203B41FA5}">
                          <a16:colId xmlns:a16="http://schemas.microsoft.com/office/drawing/2014/main" xmlns="" val="3159257064"/>
                        </a:ext>
                      </a:extLst>
                    </a:gridCol>
                    <a:gridCol w="1069938">
                      <a:extLst>
                        <a:ext uri="{9D8B030D-6E8A-4147-A177-3AD203B41FA5}">
                          <a16:colId xmlns:a16="http://schemas.microsoft.com/office/drawing/2014/main" xmlns="" val="1307698233"/>
                        </a:ext>
                      </a:extLst>
                    </a:gridCol>
                    <a:gridCol w="980775">
                      <a:extLst>
                        <a:ext uri="{9D8B030D-6E8A-4147-A177-3AD203B41FA5}">
                          <a16:colId xmlns:a16="http://schemas.microsoft.com/office/drawing/2014/main" xmlns="" val="3571796038"/>
                        </a:ext>
                      </a:extLst>
                    </a:gridCol>
                    <a:gridCol w="891615">
                      <a:extLst>
                        <a:ext uri="{9D8B030D-6E8A-4147-A177-3AD203B41FA5}">
                          <a16:colId xmlns:a16="http://schemas.microsoft.com/office/drawing/2014/main" xmlns=""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376335145"/>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58203117"/>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89330286"/>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4286" r="-394366"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4286" r="-412195"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4286" r="-255789"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4286" r="-176136"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4286" r="-92547"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4286" r="-2055" b="-201429"/>
                          </a:stretch>
                        </a:blipFill>
                      </a:tcPr>
                    </a:tc>
                    <a:extLst>
                      <a:ext uri="{0D108BD9-81ED-4DB2-BD59-A6C34878D82A}">
                        <a16:rowId xmlns:a16="http://schemas.microsoft.com/office/drawing/2014/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15942" r="-394366"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15942" r="-412195"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15942" r="-255789"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15942" r="-176136"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15942" r="-92547"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15942" r="-2055" b="-104348"/>
                          </a:stretch>
                        </a:blipFill>
                      </a:tcPr>
                    </a:tc>
                    <a:extLst>
                      <a:ext uri="{0D108BD9-81ED-4DB2-BD59-A6C34878D82A}">
                        <a16:rowId xmlns:a16="http://schemas.microsoft.com/office/drawing/2014/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212857" r="-39436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212857" r="-412195"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212857" r="-255789"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212857" r="-17613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212857" r="-92547"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212857" r="-2055" b="-2857"/>
                          </a:stretch>
                        </a:blipFill>
                      </a:tcPr>
                    </a:tc>
                    <a:extLst>
                      <a:ext uri="{0D108BD9-81ED-4DB2-BD59-A6C34878D82A}">
                        <a16:rowId xmlns:a16="http://schemas.microsoft.com/office/drawing/2014/main" val="2477901905"/>
                      </a:ext>
                    </a:extLst>
                  </a:tr>
                </a:tbl>
              </a:graphicData>
            </a:graphic>
          </p:graphicFrame>
        </mc:Fallback>
      </mc:AlternateContent>
    </p:spTree>
    <p:extLst>
      <p:ext uri="{BB962C8B-B14F-4D97-AF65-F5344CB8AC3E}">
        <p14:creationId xmlns:p14="http://schemas.microsoft.com/office/powerpoint/2010/main" val="2308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a:t>
            </a:r>
            <a:r>
              <a:rPr lang="en-US" dirty="0" smtClean="0"/>
              <a:t>- Greedy </a:t>
            </a:r>
            <a:r>
              <a:rPr lang="en-US" dirty="0"/>
              <a:t>Solution</a:t>
            </a:r>
          </a:p>
        </p:txBody>
      </p:sp>
      <p:sp>
        <p:nvSpPr>
          <p:cNvPr id="3" name="Content Placeholder 2"/>
          <p:cNvSpPr>
            <a:spLocks noGrp="1"/>
          </p:cNvSpPr>
          <p:nvPr>
            <p:ph idx="1"/>
          </p:nvPr>
        </p:nvSpPr>
        <p:spPr/>
        <p:txBody>
          <a:bodyPr/>
          <a:lstStyle/>
          <a:p>
            <a:r>
              <a:rPr lang="en-US" dirty="0"/>
              <a:t>Three </a:t>
            </a:r>
            <a:r>
              <a:rPr lang="en-US" dirty="0" smtClean="0">
                <a:solidFill>
                  <a:srgbClr val="AD1457"/>
                </a:solidFill>
              </a:rPr>
              <a:t>Selection Functions </a:t>
            </a:r>
            <a:r>
              <a:rPr lang="en-US" dirty="0"/>
              <a:t>can be defined as,</a:t>
            </a:r>
          </a:p>
          <a:p>
            <a:pPr marL="857250" lvl="1" indent="-457200">
              <a:buFont typeface="+mj-lt"/>
              <a:buAutoNum type="arabicPeriod"/>
            </a:pPr>
            <a:r>
              <a:rPr lang="en-US" dirty="0"/>
              <a:t>Sort the items in </a:t>
            </a:r>
            <a:r>
              <a:rPr lang="en-US" b="1" dirty="0"/>
              <a:t>descending order of their values </a:t>
            </a:r>
            <a:r>
              <a:rPr lang="en-US" dirty="0"/>
              <a:t>and select the items till weight criteria is satisfied.</a:t>
            </a:r>
          </a:p>
          <a:p>
            <a:pPr marL="857250" lvl="1" indent="-457200">
              <a:buFont typeface="+mj-lt"/>
              <a:buAutoNum type="arabicPeriod"/>
            </a:pPr>
            <a:r>
              <a:rPr lang="en-US" dirty="0"/>
              <a:t>Sort the items in </a:t>
            </a:r>
            <a:r>
              <a:rPr lang="en-US" b="1" dirty="0"/>
              <a:t>ascending order of their weight </a:t>
            </a:r>
            <a:r>
              <a:rPr lang="en-US" dirty="0"/>
              <a:t>and select the items till weight criteria is satisfied.</a:t>
            </a:r>
          </a:p>
          <a:p>
            <a:pPr marL="857250" lvl="1" indent="-457200">
              <a:buFont typeface="+mj-lt"/>
              <a:buAutoNum type="arabicPeriod"/>
            </a:pPr>
            <a:r>
              <a:rPr lang="en-US" dirty="0"/>
              <a:t>To calculate the </a:t>
            </a:r>
            <a:r>
              <a:rPr lang="en-US" b="1" dirty="0"/>
              <a:t>ratio value/weight </a:t>
            </a:r>
            <a:r>
              <a:rPr lang="en-US" dirty="0"/>
              <a:t>for each item and sort the item on basis of this ratio. Then take the item with the highest ratio and add it. </a:t>
            </a:r>
          </a:p>
          <a:p>
            <a:endParaRPr lang="en-US" dirty="0"/>
          </a:p>
        </p:txBody>
      </p:sp>
    </p:spTree>
    <p:extLst>
      <p:ext uri="{BB962C8B-B14F-4D97-AF65-F5344CB8AC3E}">
        <p14:creationId xmlns:p14="http://schemas.microsoft.com/office/powerpoint/2010/main" val="8229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Characteristics of Greedy Algorithms</a:t>
            </a:r>
            <a:endParaRPr lang="en-US" dirty="0"/>
          </a:p>
        </p:txBody>
      </p:sp>
      <p:sp>
        <p:nvSpPr>
          <p:cNvPr id="3" name="Content Placeholder 2"/>
          <p:cNvSpPr>
            <a:spLocks noGrp="1"/>
          </p:cNvSpPr>
          <p:nvPr>
            <p:ph idx="1"/>
          </p:nvPr>
        </p:nvSpPr>
        <p:spPr/>
        <p:txBody>
          <a:bodyPr/>
          <a:lstStyle/>
          <a:p>
            <a:r>
              <a:rPr lang="en-US" dirty="0"/>
              <a:t>Greedy algorithms are </a:t>
            </a:r>
            <a:r>
              <a:rPr lang="en-US" dirty="0">
                <a:solidFill>
                  <a:srgbClr val="0070C0"/>
                </a:solidFill>
              </a:rPr>
              <a:t>characterized</a:t>
            </a:r>
            <a:r>
              <a:rPr lang="en-US" dirty="0"/>
              <a:t> by the following features.</a:t>
            </a:r>
          </a:p>
          <a:p>
            <a:pPr marL="914400" lvl="1" indent="-457200">
              <a:buFont typeface="+mj-lt"/>
              <a:buAutoNum type="arabicPeriod"/>
            </a:pPr>
            <a:r>
              <a:rPr lang="en-US" dirty="0"/>
              <a:t>Greedy approach forms a set or list of </a:t>
            </a:r>
            <a:r>
              <a:rPr lang="en-US" dirty="0">
                <a:solidFill>
                  <a:srgbClr val="AD1457"/>
                </a:solidFill>
              </a:rPr>
              <a:t>candidates 𝑪</a:t>
            </a:r>
            <a:r>
              <a:rPr lang="en-US" dirty="0"/>
              <a:t>.</a:t>
            </a:r>
          </a:p>
          <a:p>
            <a:pPr marL="914400" lvl="1" indent="-457200">
              <a:buFont typeface="+mj-lt"/>
              <a:buAutoNum type="arabicPeriod"/>
            </a:pPr>
            <a:r>
              <a:rPr lang="en-US" dirty="0"/>
              <a:t>Once a candidate is selected in the solution, </a:t>
            </a:r>
            <a:r>
              <a:rPr lang="en-US" dirty="0">
                <a:solidFill>
                  <a:srgbClr val="AD1457"/>
                </a:solidFill>
              </a:rPr>
              <a:t>it is there forever</a:t>
            </a:r>
            <a:r>
              <a:rPr lang="en-US" dirty="0"/>
              <a:t>: once a candidate is excluded from the solution, </a:t>
            </a:r>
            <a:r>
              <a:rPr lang="en-US" dirty="0">
                <a:solidFill>
                  <a:srgbClr val="AD1457"/>
                </a:solidFill>
              </a:rPr>
              <a:t>it is never reconsidered</a:t>
            </a:r>
            <a:r>
              <a:rPr lang="en-US" dirty="0"/>
              <a:t>.</a:t>
            </a:r>
          </a:p>
          <a:p>
            <a:pPr marL="914400" lvl="1" indent="-457200">
              <a:buFont typeface="+mj-lt"/>
              <a:buAutoNum type="arabicPeriod"/>
            </a:pPr>
            <a:r>
              <a:rPr lang="en-US" dirty="0"/>
              <a:t>To construct the solution in an optimal way, Greedy Algorithm maintains </a:t>
            </a:r>
            <a:r>
              <a:rPr lang="en-US" dirty="0">
                <a:solidFill>
                  <a:srgbClr val="AD1457"/>
                </a:solidFill>
              </a:rPr>
              <a:t>two sets</a:t>
            </a:r>
            <a:r>
              <a:rPr lang="en-US" dirty="0"/>
              <a:t>. </a:t>
            </a:r>
          </a:p>
          <a:p>
            <a:pPr marL="914400" lvl="1" indent="-457200">
              <a:buFont typeface="+mj-lt"/>
              <a:buAutoNum type="arabicPeriod"/>
            </a:pPr>
            <a:r>
              <a:rPr lang="en-US" dirty="0"/>
              <a:t>One set contains candidates that have already been </a:t>
            </a:r>
            <a:r>
              <a:rPr lang="en-US" dirty="0">
                <a:solidFill>
                  <a:srgbClr val="AD1457"/>
                </a:solidFill>
              </a:rPr>
              <a:t>considered and chosen</a:t>
            </a:r>
            <a:r>
              <a:rPr lang="en-US" dirty="0"/>
              <a:t>, while the other set contains candidates that have been </a:t>
            </a:r>
            <a:r>
              <a:rPr lang="en-US" dirty="0">
                <a:solidFill>
                  <a:srgbClr val="AD1457"/>
                </a:solidFill>
              </a:rPr>
              <a:t>considered but rejected</a:t>
            </a:r>
            <a:r>
              <a:rPr lang="en-US" dirty="0" smtClean="0"/>
              <a:t>.</a:t>
            </a:r>
          </a:p>
          <a:p>
            <a:endParaRPr lang="en-US" dirty="0" smtClean="0"/>
          </a:p>
          <a:p>
            <a:r>
              <a:rPr lang="en-US" dirty="0" smtClean="0"/>
              <a:t>The </a:t>
            </a:r>
            <a:r>
              <a:rPr lang="en-US" dirty="0"/>
              <a:t>greedy algorithm consists of </a:t>
            </a:r>
            <a:r>
              <a:rPr lang="en-US" dirty="0">
                <a:solidFill>
                  <a:srgbClr val="0070C0"/>
                </a:solidFill>
              </a:rPr>
              <a:t>four functions</a:t>
            </a:r>
            <a:r>
              <a:rPr lang="en-US" dirty="0"/>
              <a:t>.</a:t>
            </a:r>
          </a:p>
          <a:p>
            <a:pPr marL="971550" lvl="1" indent="-514350">
              <a:buFont typeface="+mj-lt"/>
              <a:buAutoNum type="romanLcPeriod"/>
            </a:pPr>
            <a:r>
              <a:rPr lang="en-US" b="1" dirty="0"/>
              <a:t>Solution Function</a:t>
            </a:r>
            <a:r>
              <a:rPr lang="en-US" dirty="0"/>
              <a:t>:- A function that checks whether chosen set of items provides a solution. </a:t>
            </a:r>
          </a:p>
          <a:p>
            <a:pPr marL="971550" lvl="1" indent="-514350">
              <a:buFont typeface="+mj-lt"/>
              <a:buAutoNum type="romanLcPeriod"/>
            </a:pPr>
            <a:r>
              <a:rPr lang="en-US" b="1" dirty="0"/>
              <a:t>Feasible Function</a:t>
            </a:r>
            <a:r>
              <a:rPr lang="en-US" dirty="0"/>
              <a:t>:- A function that checks the feasibility of a set. </a:t>
            </a:r>
          </a:p>
          <a:p>
            <a:pPr marL="971550" lvl="1" indent="-514350">
              <a:buFont typeface="+mj-lt"/>
              <a:buAutoNum type="romanLcPeriod"/>
            </a:pPr>
            <a:r>
              <a:rPr lang="en-US" b="1" dirty="0"/>
              <a:t>Selection Function</a:t>
            </a:r>
            <a:r>
              <a:rPr lang="en-US" dirty="0"/>
              <a:t>:- The selection function tells which of the candidates is the most promising. </a:t>
            </a:r>
          </a:p>
          <a:p>
            <a:pPr marL="971550" lvl="1" indent="-514350">
              <a:buFont typeface="+mj-lt"/>
              <a:buAutoNum type="romanLcPeriod"/>
            </a:pPr>
            <a:r>
              <a:rPr lang="en-US" b="1" dirty="0"/>
              <a:t>Objective Function</a:t>
            </a:r>
            <a:r>
              <a:rPr lang="en-US" dirty="0"/>
              <a:t>:- An objective function, which does not appear explicitly, but gives the value of a solution</a:t>
            </a:r>
            <a:r>
              <a:rPr lang="en-US" dirty="0" smtClean="0"/>
              <a:t>.</a:t>
            </a:r>
            <a:endParaRPr lang="en-US" dirty="0"/>
          </a:p>
          <a:p>
            <a:pPr marL="914400" lvl="1" indent="-457200">
              <a:buFont typeface="+mj-lt"/>
              <a:buAutoNum type="romanLcPeriod"/>
            </a:pPr>
            <a:endParaRPr lang="en-US" dirty="0"/>
          </a:p>
        </p:txBody>
      </p:sp>
    </p:spTree>
    <p:extLst>
      <p:ext uri="{BB962C8B-B14F-4D97-AF65-F5344CB8AC3E}">
        <p14:creationId xmlns:p14="http://schemas.microsoft.com/office/powerpoint/2010/main" val="2133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 Greedy Solution</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719045899"/>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xmlns="" val="1723877004"/>
                        </a:ext>
                      </a:extLst>
                    </a:gridCol>
                    <a:gridCol w="1003974">
                      <a:extLst>
                        <a:ext uri="{9D8B030D-6E8A-4147-A177-3AD203B41FA5}">
                          <a16:colId xmlns:a16="http://schemas.microsoft.com/office/drawing/2014/main" xmlns="" val="845621035"/>
                        </a:ext>
                      </a:extLst>
                    </a:gridCol>
                    <a:gridCol w="1159098">
                      <a:extLst>
                        <a:ext uri="{9D8B030D-6E8A-4147-A177-3AD203B41FA5}">
                          <a16:colId xmlns:a16="http://schemas.microsoft.com/office/drawing/2014/main" xmlns="" val="3159257064"/>
                        </a:ext>
                      </a:extLst>
                    </a:gridCol>
                    <a:gridCol w="1069938">
                      <a:extLst>
                        <a:ext uri="{9D8B030D-6E8A-4147-A177-3AD203B41FA5}">
                          <a16:colId xmlns:a16="http://schemas.microsoft.com/office/drawing/2014/main" xmlns="" val="1307698233"/>
                        </a:ext>
                      </a:extLst>
                    </a:gridCol>
                    <a:gridCol w="980775">
                      <a:extLst>
                        <a:ext uri="{9D8B030D-6E8A-4147-A177-3AD203B41FA5}">
                          <a16:colId xmlns:a16="http://schemas.microsoft.com/office/drawing/2014/main" xmlns="" val="3571796038"/>
                        </a:ext>
                      </a:extLst>
                    </a:gridCol>
                    <a:gridCol w="891615">
                      <a:extLst>
                        <a:ext uri="{9D8B030D-6E8A-4147-A177-3AD203B41FA5}">
                          <a16:colId xmlns:a16="http://schemas.microsoft.com/office/drawing/2014/main" xmlns=""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37633514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58203117"/>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7790190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f>
                                  <m:fPr>
                                    <m:type m:val="skw"/>
                                    <m:ctrlPr>
                                      <a:rPr lang="en-US" sz="2400" i="1" smtClean="0">
                                        <a:solidFill>
                                          <a:srgbClr val="C00000"/>
                                        </a:solidFill>
                                        <a:effectLst/>
                                        <a:latin typeface="Cambria Math" panose="02040503050406030204" pitchFamily="18" charset="0"/>
                                        <a:cs typeface="Shruti" panose="020B0502040204020203" pitchFamily="34" charset="0"/>
                                      </a:rPr>
                                    </m:ctrlPr>
                                  </m:fPr>
                                  <m:num>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8201001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719045899"/>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4286" r="-394366" b="-41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4286" r="-409091" b="-41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4286" r="-255263" b="-41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4286" r="-175568" b="-41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4286" r="-91925" b="-41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4286" r="-1370" b="-411429"/>
                          </a:stretch>
                        </a:blipFill>
                      </a:tcPr>
                    </a:tc>
                    <a:extLst>
                      <a:ext uri="{0D108BD9-81ED-4DB2-BD59-A6C34878D82A}">
                        <a16:rowId xmlns:a16="http://schemas.microsoft.com/office/drawing/2014/main" val="337633514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87912" r="-394366"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87912" r="-409091"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87912" r="-255263"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87912" r="-175568"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87912" r="-91925" b="-2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87912" r="-1370" b="-216484"/>
                          </a:stretch>
                        </a:blipFill>
                      </a:tcPr>
                    </a:tc>
                    <a:extLst>
                      <a:ext uri="{0D108BD9-81ED-4DB2-BD59-A6C34878D82A}">
                        <a16:rowId xmlns:a16="http://schemas.microsoft.com/office/drawing/2014/main" val="458203117"/>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87912" r="-394366" b="-1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87912" r="-409091" b="-1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87912" r="-255263" b="-1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87912" r="-175568" b="-1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87912" r="-91925" b="-116484"/>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87912" r="-1370" b="-116484"/>
                          </a:stretch>
                        </a:blipFill>
                      </a:tcPr>
                    </a:tc>
                    <a:extLst>
                      <a:ext uri="{0D108BD9-81ED-4DB2-BD59-A6C34878D82A}">
                        <a16:rowId xmlns:a16="http://schemas.microsoft.com/office/drawing/2014/main" val="247790190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287912" r="-394366" b="-16484"/>
                          </a:stretch>
                        </a:blip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0100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05239046"/>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xmlns="" val="2072256506"/>
                        </a:ext>
                      </a:extLst>
                    </a:gridCol>
                    <a:gridCol w="657224">
                      <a:extLst>
                        <a:ext uri="{9D8B030D-6E8A-4147-A177-3AD203B41FA5}">
                          <a16:colId xmlns:a16="http://schemas.microsoft.com/office/drawing/2014/main" xmlns="" val="2218155248"/>
                        </a:ext>
                      </a:extLst>
                    </a:gridCol>
                    <a:gridCol w="657224">
                      <a:extLst>
                        <a:ext uri="{9D8B030D-6E8A-4147-A177-3AD203B41FA5}">
                          <a16:colId xmlns:a16="http://schemas.microsoft.com/office/drawing/2014/main" xmlns="" val="146316644"/>
                        </a:ext>
                      </a:extLst>
                    </a:gridCol>
                    <a:gridCol w="657224">
                      <a:extLst>
                        <a:ext uri="{9D8B030D-6E8A-4147-A177-3AD203B41FA5}">
                          <a16:colId xmlns:a16="http://schemas.microsoft.com/office/drawing/2014/main" xmlns="" val="4193036598"/>
                        </a:ext>
                      </a:extLst>
                    </a:gridCol>
                    <a:gridCol w="657224">
                      <a:extLst>
                        <a:ext uri="{9D8B030D-6E8A-4147-A177-3AD203B41FA5}">
                          <a16:colId xmlns:a16="http://schemas.microsoft.com/office/drawing/2014/main" xmlns="" val="511283844"/>
                        </a:ext>
                      </a:extLst>
                    </a:gridCol>
                    <a:gridCol w="657224">
                      <a:extLst>
                        <a:ext uri="{9D8B030D-6E8A-4147-A177-3AD203B41FA5}">
                          <a16:colId xmlns:a16="http://schemas.microsoft.com/office/drawing/2014/main" xmlns="" val="3148974788"/>
                        </a:ext>
                      </a:extLst>
                    </a:gridCol>
                    <a:gridCol w="1084419">
                      <a:extLst>
                        <a:ext uri="{9D8B030D-6E8A-4147-A177-3AD203B41FA5}">
                          <a16:colId xmlns:a16="http://schemas.microsoft.com/office/drawing/2014/main" xmlns="" val="2815804869"/>
                        </a:ext>
                      </a:extLst>
                    </a:gridCol>
                  </a:tblGrid>
                  <a:tr h="37084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43776310"/>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452992048"/>
                      </a:ext>
                    </a:extLst>
                  </a:tr>
                  <a:tr h="370840">
                    <a:tc>
                      <a:txBody>
                        <a:bodyPr/>
                        <a:lstStyle/>
                        <a:p>
                          <a:pPr marL="0" marR="0" algn="ctr">
                            <a:lnSpc>
                              <a:spcPct val="115000"/>
                            </a:lnSpc>
                            <a:spcBef>
                              <a:spcPts val="0"/>
                            </a:spcBef>
                            <a:spcAft>
                              <a:spcPts val="0"/>
                            </a:spcAft>
                          </a:pPr>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24465811"/>
                      </a:ext>
                    </a:extLst>
                  </a:tr>
                  <a:tr h="370840">
                    <a:tc>
                      <a:txBody>
                        <a:bodyPr/>
                        <a:lstStyle/>
                        <a:p>
                          <a:pPr marL="0" marR="0" algn="ctr">
                            <a:lnSpc>
                              <a:spcPct val="115000"/>
                            </a:lnSpc>
                            <a:spcBef>
                              <a:spcPts val="0"/>
                            </a:spcBef>
                            <a:spcAft>
                              <a:spcPts val="0"/>
                            </a:spcAft>
                          </a:pPr>
                          <a:r>
                            <a:rPr lang="en-US" sz="2400" dirty="0" smtClean="0">
                              <a:solidFill>
                                <a:srgbClr val="C00000"/>
                              </a:solidFill>
                            </a:rPr>
                            <a:t> </a:t>
                          </a:r>
                          <a14:m>
                            <m:oMath xmlns:m="http://schemas.openxmlformats.org/officeDocument/2006/math">
                              <m:r>
                                <m:rPr>
                                  <m:nor/>
                                </m:rPr>
                                <a:rPr lang="en-US" sz="2400" b="0" i="0" dirty="0" smtClean="0">
                                  <a:solidFill>
                                    <a:srgbClr val="C00000"/>
                                  </a:solidFill>
                                  <a:latin typeface="Cambria Math" panose="02040503050406030204" pitchFamily="18" charset="0"/>
                                </a:rPr>
                                <m:t>Min</m:t>
                              </m:r>
                              <m:r>
                                <a:rPr lang="en-US" sz="2400" b="0" i="0" dirty="0" smtClean="0">
                                  <a:solidFill>
                                    <a:srgbClr val="C00000"/>
                                  </a:solidFill>
                                  <a:latin typeface="Cambria Math" panose="02040503050406030204" pitchFamily="18" charset="0"/>
                                </a:rPr>
                                <m:t> </m:t>
                              </m:r>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82833978"/>
                      </a:ext>
                    </a:extLst>
                  </a:tr>
                  <a:tr h="370840">
                    <a:tc>
                      <a:txBody>
                        <a:bodyPr/>
                        <a:lstStyle/>
                        <a:p>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f>
                                <m:fPr>
                                  <m:type m:val="skw"/>
                                  <m:ctrlPr>
                                    <a:rPr lang="en-US" sz="2400" i="1" smtClean="0">
                                      <a:solidFill>
                                        <a:srgbClr val="C00000"/>
                                      </a:solidFill>
                                      <a:latin typeface="Cambria Math" panose="02040503050406030204" pitchFamily="18" charset="0"/>
                                    </a:rPr>
                                  </m:ctrlPr>
                                </m:fPr>
                                <m:num>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5550063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05239046"/>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val="2072256506"/>
                        </a:ext>
                      </a:extLst>
                    </a:gridCol>
                    <a:gridCol w="657224">
                      <a:extLst>
                        <a:ext uri="{9D8B030D-6E8A-4147-A177-3AD203B41FA5}">
                          <a16:colId xmlns:a16="http://schemas.microsoft.com/office/drawing/2014/main" val="2218155248"/>
                        </a:ext>
                      </a:extLst>
                    </a:gridCol>
                    <a:gridCol w="657224">
                      <a:extLst>
                        <a:ext uri="{9D8B030D-6E8A-4147-A177-3AD203B41FA5}">
                          <a16:colId xmlns:a16="http://schemas.microsoft.com/office/drawing/2014/main" val="146316644"/>
                        </a:ext>
                      </a:extLst>
                    </a:gridCol>
                    <a:gridCol w="657224">
                      <a:extLst>
                        <a:ext uri="{9D8B030D-6E8A-4147-A177-3AD203B41FA5}">
                          <a16:colId xmlns:a16="http://schemas.microsoft.com/office/drawing/2014/main" val="4193036598"/>
                        </a:ext>
                      </a:extLst>
                    </a:gridCol>
                    <a:gridCol w="657224">
                      <a:extLst>
                        <a:ext uri="{9D8B030D-6E8A-4147-A177-3AD203B41FA5}">
                          <a16:colId xmlns:a16="http://schemas.microsoft.com/office/drawing/2014/main" val="511283844"/>
                        </a:ext>
                      </a:extLst>
                    </a:gridCol>
                    <a:gridCol w="657224">
                      <a:extLst>
                        <a:ext uri="{9D8B030D-6E8A-4147-A177-3AD203B41FA5}">
                          <a16:colId xmlns:a16="http://schemas.microsoft.com/office/drawing/2014/main" val="3148974788"/>
                        </a:ext>
                      </a:extLst>
                    </a:gridCol>
                    <a:gridCol w="1084419">
                      <a:extLst>
                        <a:ext uri="{9D8B030D-6E8A-4147-A177-3AD203B41FA5}">
                          <a16:colId xmlns:a16="http://schemas.microsoft.com/office/drawing/2014/main" val="2815804869"/>
                        </a:ext>
                      </a:extLst>
                    </a:gridCol>
                  </a:tblGrid>
                  <a:tr h="45720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776310"/>
                      </a:ext>
                    </a:extLst>
                  </a:tr>
                  <a:tr h="45720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992048"/>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205263" r="-297107" b="-393421"/>
                          </a:stretch>
                        </a:blip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465811"/>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09333" r="-297107" b="-298667"/>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833978"/>
                      </a:ext>
                    </a:extLst>
                  </a:tr>
                  <a:tr h="4746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93590" r="-297107" b="-187179"/>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500639"/>
                      </a:ext>
                    </a:extLst>
                  </a:tr>
                </a:tbl>
              </a:graphicData>
            </a:graphic>
          </p:graphicFrame>
        </mc:Fallback>
      </mc:AlternateContent>
      <p:sp>
        <p:nvSpPr>
          <p:cNvPr id="6" name="TextBox 5"/>
          <p:cNvSpPr txBox="1"/>
          <p:nvPr/>
        </p:nvSpPr>
        <p:spPr>
          <a:xfrm>
            <a:off x="3204560" y="4310745"/>
            <a:ext cx="381000"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3890360" y="4287210"/>
            <a:ext cx="381000"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4571611" y="4287210"/>
            <a:ext cx="381000" cy="369332"/>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5185759" y="4287210"/>
            <a:ext cx="381000" cy="369332"/>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5871559" y="4270223"/>
            <a:ext cx="381000"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3204560" y="4724011"/>
            <a:ext cx="381000" cy="369332"/>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3196598" y="5173809"/>
            <a:ext cx="381000" cy="369332"/>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3874438" y="4724011"/>
            <a:ext cx="381000" cy="369332"/>
          </a:xfrm>
          <a:prstGeom prst="rect">
            <a:avLst/>
          </a:prstGeom>
          <a:solidFill>
            <a:schemeClr val="bg1"/>
          </a:solidFill>
        </p:spPr>
        <p:txBody>
          <a:bodyPr wrap="square" rtlCol="0">
            <a:spAutoFit/>
          </a:bodyPr>
          <a:lstStyle/>
          <a:p>
            <a:endParaRPr lang="en-US" dirty="0"/>
          </a:p>
        </p:txBody>
      </p:sp>
      <p:sp>
        <p:nvSpPr>
          <p:cNvPr id="14" name="TextBox 13"/>
          <p:cNvSpPr txBox="1"/>
          <p:nvPr/>
        </p:nvSpPr>
        <p:spPr>
          <a:xfrm>
            <a:off x="3874438" y="5173809"/>
            <a:ext cx="381000" cy="369332"/>
          </a:xfrm>
          <a:prstGeom prst="rect">
            <a:avLst/>
          </a:prstGeom>
          <a:solidFill>
            <a:schemeClr val="bg1"/>
          </a:solidFill>
        </p:spPr>
        <p:txBody>
          <a:bodyPr wrap="square" rtlCol="0">
            <a:spAutoFit/>
          </a:bodyPr>
          <a:lstStyle/>
          <a:p>
            <a:endParaRPr lang="en-US" dirty="0"/>
          </a:p>
        </p:txBody>
      </p:sp>
      <p:sp>
        <p:nvSpPr>
          <p:cNvPr id="15" name="TextBox 14"/>
          <p:cNvSpPr txBox="1"/>
          <p:nvPr/>
        </p:nvSpPr>
        <p:spPr>
          <a:xfrm>
            <a:off x="4528394" y="4724011"/>
            <a:ext cx="381000" cy="369332"/>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4525487" y="5209192"/>
            <a:ext cx="381000"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5185759" y="4724011"/>
            <a:ext cx="381000"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176536" y="5160812"/>
            <a:ext cx="381000" cy="369332"/>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22107" y="4724011"/>
            <a:ext cx="381000" cy="369332"/>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5795549" y="5178221"/>
            <a:ext cx="457009" cy="369332"/>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6544299" y="4283449"/>
            <a:ext cx="685800" cy="369332"/>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6570014" y="4724011"/>
            <a:ext cx="685800" cy="369332"/>
          </a:xfrm>
          <a:prstGeom prst="rect">
            <a:avLst/>
          </a:prstGeom>
          <a:solidFill>
            <a:schemeClr val="bg1"/>
          </a:solidFill>
        </p:spPr>
        <p:txBody>
          <a:bodyPr wrap="square" rtlCol="0">
            <a:spAutoFit/>
          </a:bodyPr>
          <a:lstStyle/>
          <a:p>
            <a:endParaRPr lang="en-US" dirty="0"/>
          </a:p>
        </p:txBody>
      </p:sp>
      <p:sp>
        <p:nvSpPr>
          <p:cNvPr id="23" name="Rectangle 22"/>
          <p:cNvSpPr/>
          <p:nvPr/>
        </p:nvSpPr>
        <p:spPr>
          <a:xfrm>
            <a:off x="7547960"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4" name="Rectangle 23"/>
          <p:cNvSpPr/>
          <p:nvPr/>
        </p:nvSpPr>
        <p:spPr>
          <a:xfrm>
            <a:off x="7956671"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50</a:t>
            </a:r>
            <a:endParaRPr lang="en-US" sz="2000" dirty="0">
              <a:solidFill>
                <a:schemeClr val="tx1"/>
              </a:solidFill>
            </a:endParaRPr>
          </a:p>
        </p:txBody>
      </p:sp>
      <p:sp>
        <p:nvSpPr>
          <p:cNvPr id="25" name="Rectangle 24"/>
          <p:cNvSpPr/>
          <p:nvPr/>
        </p:nvSpPr>
        <p:spPr>
          <a:xfrm>
            <a:off x="8365382"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6" name="Rectangle 25"/>
          <p:cNvSpPr/>
          <p:nvPr/>
        </p:nvSpPr>
        <p:spPr>
          <a:xfrm>
            <a:off x="7547960"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27" name="Rectangle 26"/>
          <p:cNvSpPr/>
          <p:nvPr/>
        </p:nvSpPr>
        <p:spPr>
          <a:xfrm>
            <a:off x="7956671"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8" name="Rectangle 27"/>
          <p:cNvSpPr/>
          <p:nvPr/>
        </p:nvSpPr>
        <p:spPr>
          <a:xfrm>
            <a:off x="8365382"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9" name="Rectangle 28"/>
          <p:cNvSpPr/>
          <p:nvPr/>
        </p:nvSpPr>
        <p:spPr>
          <a:xfrm>
            <a:off x="8780808"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0" name="Rectangle 29"/>
          <p:cNvSpPr/>
          <p:nvPr/>
        </p:nvSpPr>
        <p:spPr>
          <a:xfrm>
            <a:off x="7547960"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31" name="Rectangle 30"/>
          <p:cNvSpPr/>
          <p:nvPr/>
        </p:nvSpPr>
        <p:spPr>
          <a:xfrm>
            <a:off x="7956671"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32" name="Rectangle 31"/>
          <p:cNvSpPr/>
          <p:nvPr/>
        </p:nvSpPr>
        <p:spPr>
          <a:xfrm>
            <a:off x="8365382"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33" name="Rectangle 32"/>
          <p:cNvSpPr/>
          <p:nvPr/>
        </p:nvSpPr>
        <p:spPr>
          <a:xfrm>
            <a:off x="8780808"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4" name="Rounded Rectangle 33"/>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rgbClr val="002060"/>
                </a:solidFill>
              </a:rPr>
              <a:t>Profit = 66 + 60 + (40 * 0.5) = 146</a:t>
            </a:r>
            <a:endParaRPr lang="en-US" sz="2200" dirty="0">
              <a:solidFill>
                <a:srgbClr val="002060"/>
              </a:solidFill>
            </a:endParaRPr>
          </a:p>
        </p:txBody>
      </p:sp>
      <p:sp>
        <p:nvSpPr>
          <p:cNvPr id="35" name="Rounded Rectangle 34"/>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rgbClr val="002060"/>
                </a:solidFill>
              </a:rPr>
              <a:t>Profit = 20 + 30 + 66 + 40 = 156</a:t>
            </a:r>
            <a:endParaRPr lang="en-US" sz="2200" dirty="0">
              <a:solidFill>
                <a:srgbClr val="002060"/>
              </a:solidFill>
            </a:endParaRPr>
          </a:p>
        </p:txBody>
      </p:sp>
      <p:sp>
        <p:nvSpPr>
          <p:cNvPr id="36" name="Rounded Rectangle 35"/>
          <p:cNvSpPr/>
          <p:nvPr/>
        </p:nvSpPr>
        <p:spPr>
          <a:xfrm>
            <a:off x="3661760" y="5865856"/>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2060"/>
                </a:solidFill>
              </a:rPr>
              <a:t>Profit = 66 + 20 + 30 + 48 = 164</a:t>
            </a:r>
            <a:endParaRPr lang="en-US" sz="2200" b="1" dirty="0">
              <a:solidFill>
                <a:srgbClr val="002060"/>
              </a:solidFill>
            </a:endParaRPr>
          </a:p>
        </p:txBody>
      </p:sp>
      <p:sp>
        <p:nvSpPr>
          <p:cNvPr id="37" name="TextBox 36"/>
          <p:cNvSpPr txBox="1"/>
          <p:nvPr/>
        </p:nvSpPr>
        <p:spPr>
          <a:xfrm>
            <a:off x="7575380" y="3319585"/>
            <a:ext cx="1828800" cy="830997"/>
          </a:xfrm>
          <a:prstGeom prst="rect">
            <a:avLst/>
          </a:prstGeom>
          <a:solidFill>
            <a:schemeClr val="accent1">
              <a:lumMod val="20000"/>
              <a:lumOff val="80000"/>
            </a:schemeClr>
          </a:solidFill>
          <a:ln>
            <a:solidFill>
              <a:srgbClr val="AD1457"/>
            </a:solidFill>
          </a:ln>
        </p:spPr>
        <p:txBody>
          <a:bodyPr wrap="square" rtlCol="0">
            <a:spAutoFit/>
          </a:bodyPr>
          <a:lstStyle/>
          <a:p>
            <a:pPr algn="ctr"/>
            <a:r>
              <a:rPr lang="en-US" sz="2400" dirty="0" smtClean="0">
                <a:solidFill>
                  <a:srgbClr val="AD1457"/>
                </a:solidFill>
              </a:rPr>
              <a:t>Weight Capacity 100</a:t>
            </a:r>
            <a:endParaRPr lang="en-US" sz="2400" dirty="0">
              <a:solidFill>
                <a:srgbClr val="AD1457"/>
              </a:solidFill>
            </a:endParaRPr>
          </a:p>
        </p:txBody>
      </p:sp>
      <p:sp>
        <p:nvSpPr>
          <p:cNvPr id="38" name="Rounded Rectangle 37"/>
          <p:cNvSpPr/>
          <p:nvPr/>
        </p:nvSpPr>
        <p:spPr>
          <a:xfrm>
            <a:off x="6583486" y="5188042"/>
            <a:ext cx="640080" cy="36933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412124" y="5186174"/>
            <a:ext cx="981069" cy="406265"/>
          </a:xfrm>
          <a:prstGeom prst="rect">
            <a:avLst/>
          </a:prstGeom>
          <a:solidFill>
            <a:schemeClr val="bg1"/>
          </a:solidFill>
        </p:spPr>
        <p:txBody>
          <a:bodyPr wrap="square" rtlCol="0">
            <a:spAutoFit/>
          </a:bodyPr>
          <a:lstStyle/>
          <a:p>
            <a:endParaRPr lang="en-US" dirty="0"/>
          </a:p>
        </p:txBody>
      </p:sp>
      <p:cxnSp>
        <p:nvCxnSpPr>
          <p:cNvPr id="40" name="Straight Connector 39"/>
          <p:cNvCxnSpPr/>
          <p:nvPr/>
        </p:nvCxnSpPr>
        <p:spPr>
          <a:xfrm>
            <a:off x="5769228"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15002"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821794"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8045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60898"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8229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21794"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76307"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599206"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2882"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74383"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99132" y="2384158"/>
            <a:ext cx="6490648" cy="554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1719" y="1890164"/>
            <a:ext cx="411480" cy="41148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8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par>
                          <p:cTn id="43" fill="hold">
                            <p:stCondLst>
                              <p:cond delay="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p:stCondLst>
                              <p:cond delay="0"/>
                            </p:stCondLst>
                            <p:childTnLst>
                              <p:par>
                                <p:cTn id="57" presetID="10"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6"/>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p:stCondLst>
                              <p:cond delay="0"/>
                            </p:stCondLst>
                            <p:childTnLst>
                              <p:par>
                                <p:cTn id="89" presetID="10"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par>
                          <p:cTn id="101" fill="hold">
                            <p:stCondLst>
                              <p:cond delay="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ipe(left)">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hidden"/>
                                      </p:to>
                                    </p:set>
                                  </p:childTnLst>
                                </p:cTn>
                              </p:par>
                            </p:childTnLst>
                          </p:cTn>
                        </p:par>
                        <p:par>
                          <p:cTn id="114" fill="hold">
                            <p:stCondLst>
                              <p:cond delay="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par>
                          <p:cTn id="127" fill="hold">
                            <p:stCondLst>
                              <p:cond delay="0"/>
                            </p:stCondLst>
                            <p:childTnLst>
                              <p:par>
                                <p:cTn id="128" presetID="10" presetClass="entr" presetSubtype="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heel(1)">
                                      <p:cBhvr>
                                        <p:cTn id="135" dur="2000"/>
                                        <p:tgtEl>
                                          <p:spTgt spid="52"/>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0" nodeType="clickEffect">
                                  <p:stCondLst>
                                    <p:cond delay="0"/>
                                  </p:stCondLst>
                                  <p:childTnLst>
                                    <p:set>
                                      <p:cBhvr>
                                        <p:cTn id="139" dur="1" fill="hold">
                                          <p:stCondLst>
                                            <p:cond delay="0"/>
                                          </p:stCondLst>
                                        </p:cTn>
                                        <p:tgtEl>
                                          <p:spTgt spid="1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22"/>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5"/>
                                        </p:tgtEl>
                                        <p:attrNameLst>
                                          <p:attrName>style.visibility</p:attrName>
                                        </p:attrNameLst>
                                      </p:cBhvr>
                                      <p:to>
                                        <p:strVal val="hidden"/>
                                      </p:to>
                                    </p:set>
                                  </p:childTnLst>
                                </p:cTn>
                              </p:par>
                              <p:par>
                                <p:cTn id="153" presetID="21" presetClass="exit" presetSubtype="1" fill="hold" grpId="1" nodeType="withEffect">
                                  <p:stCondLst>
                                    <p:cond delay="0"/>
                                  </p:stCondLst>
                                  <p:childTnLst>
                                    <p:animEffect transition="out" filter="wheel(1)">
                                      <p:cBhvr>
                                        <p:cTn id="154" dur="1000"/>
                                        <p:tgtEl>
                                          <p:spTgt spid="52"/>
                                        </p:tgtEl>
                                      </p:cBhvr>
                                    </p:animEffect>
                                    <p:set>
                                      <p:cBhvr>
                                        <p:cTn id="155" dur="1" fill="hold">
                                          <p:stCondLst>
                                            <p:cond delay="999"/>
                                          </p:stCondLst>
                                        </p:cTn>
                                        <p:tgtEl>
                                          <p:spTgt spid="52"/>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wipe(left)">
                                      <p:cBhvr>
                                        <p:cTn id="160" dur="500"/>
                                        <p:tgtEl>
                                          <p:spTgt spid="49"/>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0" nodeType="clickEffect">
                                  <p:stCondLst>
                                    <p:cond delay="0"/>
                                  </p:stCondLst>
                                  <p:childTnLst>
                                    <p:set>
                                      <p:cBhvr>
                                        <p:cTn id="164" dur="1" fill="hold">
                                          <p:stCondLst>
                                            <p:cond delay="0"/>
                                          </p:stCondLst>
                                        </p:cTn>
                                        <p:tgtEl>
                                          <p:spTgt spid="16"/>
                                        </p:tgtEl>
                                        <p:attrNameLst>
                                          <p:attrName>style.visibility</p:attrName>
                                        </p:attrNameLst>
                                      </p:cBhvr>
                                      <p:to>
                                        <p:strVal val="hidden"/>
                                      </p:to>
                                    </p:set>
                                  </p:childTnLst>
                                </p:cTn>
                              </p:par>
                            </p:childTnLst>
                          </p:cTn>
                        </p:par>
                        <p:par>
                          <p:cTn id="165" fill="hold">
                            <p:stCondLst>
                              <p:cond delay="0"/>
                            </p:stCondLst>
                            <p:childTnLst>
                              <p:par>
                                <p:cTn id="166" presetID="10" presetClass="entr" presetSubtype="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0" nodeType="clickEffect">
                                  <p:stCondLst>
                                    <p:cond delay="0"/>
                                  </p:stCondLst>
                                  <p:childTnLst>
                                    <p:set>
                                      <p:cBhvr>
                                        <p:cTn id="177" dur="1" fill="hold">
                                          <p:stCondLst>
                                            <p:cond delay="0"/>
                                          </p:stCondLst>
                                        </p:cTn>
                                        <p:tgtEl>
                                          <p:spTgt spid="12"/>
                                        </p:tgtEl>
                                        <p:attrNameLst>
                                          <p:attrName>style.visibility</p:attrName>
                                        </p:attrNameLst>
                                      </p:cBhvr>
                                      <p:to>
                                        <p:strVal val="hidden"/>
                                      </p:to>
                                    </p:set>
                                  </p:childTnLst>
                                </p:cTn>
                              </p:par>
                            </p:childTnLst>
                          </p:cTn>
                        </p:par>
                        <p:par>
                          <p:cTn id="178" fill="hold">
                            <p:stCondLst>
                              <p:cond delay="0"/>
                            </p:stCondLst>
                            <p:childTnLst>
                              <p:par>
                                <p:cTn id="179" presetID="10" presetClass="entr" presetSubtype="0" fill="hold" grpId="0" nodeType="after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47"/>
                                        </p:tgtEl>
                                        <p:attrNameLst>
                                          <p:attrName>style.visibility</p:attrName>
                                        </p:attrNameLst>
                                      </p:cBhvr>
                                      <p:to>
                                        <p:strVal val="visible"/>
                                      </p:to>
                                    </p:set>
                                    <p:animEffect transition="in" filter="wipe(left)">
                                      <p:cBhvr>
                                        <p:cTn id="186" dur="500"/>
                                        <p:tgtEl>
                                          <p:spTgt spid="47"/>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0" nodeType="clickEffect">
                                  <p:stCondLst>
                                    <p:cond delay="0"/>
                                  </p:stCondLst>
                                  <p:childTnLst>
                                    <p:set>
                                      <p:cBhvr>
                                        <p:cTn id="190" dur="1" fill="hold">
                                          <p:stCondLst>
                                            <p:cond delay="0"/>
                                          </p:stCondLst>
                                        </p:cTn>
                                        <p:tgtEl>
                                          <p:spTgt spid="14"/>
                                        </p:tgtEl>
                                        <p:attrNameLst>
                                          <p:attrName>style.visibility</p:attrName>
                                        </p:attrNameLst>
                                      </p:cBhvr>
                                      <p:to>
                                        <p:strVal val="hidden"/>
                                      </p:to>
                                    </p:set>
                                  </p:childTnLst>
                                </p:cTn>
                              </p:par>
                            </p:childTnLst>
                          </p:cTn>
                        </p:par>
                        <p:par>
                          <p:cTn id="191" fill="hold">
                            <p:stCondLst>
                              <p:cond delay="0"/>
                            </p:stCondLst>
                            <p:childTnLst>
                              <p:par>
                                <p:cTn id="192" presetID="10" presetClass="entr" presetSubtype="0" fill="hold" grpId="0" nodeType="afterEffect">
                                  <p:stCondLst>
                                    <p:cond delay="0"/>
                                  </p:stCondLst>
                                  <p:childTnLst>
                                    <p:set>
                                      <p:cBhvr>
                                        <p:cTn id="193" dur="1" fill="hold">
                                          <p:stCondLst>
                                            <p:cond delay="0"/>
                                          </p:stCondLst>
                                        </p:cTn>
                                        <p:tgtEl>
                                          <p:spTgt spid="32"/>
                                        </p:tgtEl>
                                        <p:attrNameLst>
                                          <p:attrName>style.visibility</p:attrName>
                                        </p:attrNameLst>
                                      </p:cBhvr>
                                      <p:to>
                                        <p:strVal val="visible"/>
                                      </p:to>
                                    </p:set>
                                    <p:animEffect transition="in" filter="fade">
                                      <p:cBhvr>
                                        <p:cTn id="194" dur="500"/>
                                        <p:tgtEl>
                                          <p:spTgt spid="32"/>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left)">
                                      <p:cBhvr>
                                        <p:cTn id="199" dur="500"/>
                                        <p:tgtEl>
                                          <p:spTgt spid="50"/>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0" nodeType="clickEffect">
                                  <p:stCondLst>
                                    <p:cond delay="0"/>
                                  </p:stCondLst>
                                  <p:childTnLst>
                                    <p:set>
                                      <p:cBhvr>
                                        <p:cTn id="203" dur="1" fill="hold">
                                          <p:stCondLst>
                                            <p:cond delay="0"/>
                                          </p:stCondLst>
                                        </p:cTn>
                                        <p:tgtEl>
                                          <p:spTgt spid="20"/>
                                        </p:tgtEl>
                                        <p:attrNameLst>
                                          <p:attrName>style.visibility</p:attrName>
                                        </p:attrNameLst>
                                      </p:cBhvr>
                                      <p:to>
                                        <p:strVal val="hidden"/>
                                      </p:to>
                                    </p:set>
                                  </p:childTnLst>
                                </p:cTn>
                              </p:par>
                            </p:childTnLst>
                          </p:cTn>
                        </p:par>
                        <p:par>
                          <p:cTn id="204" fill="hold">
                            <p:stCondLst>
                              <p:cond delay="0"/>
                            </p:stCondLst>
                            <p:childTnLst>
                              <p:par>
                                <p:cTn id="205" presetID="10" presetClass="entr" presetSubtype="0" fill="hold" grpId="0" nodeType="afterEffect">
                                  <p:stCondLst>
                                    <p:cond delay="0"/>
                                  </p:stCondLst>
                                  <p:childTnLst>
                                    <p:set>
                                      <p:cBhvr>
                                        <p:cTn id="206" dur="1" fill="hold">
                                          <p:stCondLst>
                                            <p:cond delay="0"/>
                                          </p:stCondLst>
                                        </p:cTn>
                                        <p:tgtEl>
                                          <p:spTgt spid="33"/>
                                        </p:tgtEl>
                                        <p:attrNameLst>
                                          <p:attrName>style.visibility</p:attrName>
                                        </p:attrNameLst>
                                      </p:cBhvr>
                                      <p:to>
                                        <p:strVal val="visible"/>
                                      </p:to>
                                    </p:set>
                                    <p:animEffect transition="in" filter="fade">
                                      <p:cBhvr>
                                        <p:cTn id="207" dur="500"/>
                                        <p:tgtEl>
                                          <p:spTgt spid="33"/>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0" nodeType="clickEffect">
                                  <p:stCondLst>
                                    <p:cond delay="0"/>
                                  </p:stCondLst>
                                  <p:childTnLst>
                                    <p:set>
                                      <p:cBhvr>
                                        <p:cTn id="211" dur="1" fill="hold">
                                          <p:stCondLst>
                                            <p:cond delay="0"/>
                                          </p:stCondLst>
                                        </p:cTn>
                                        <p:tgtEl>
                                          <p:spTgt spid="18"/>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0" nodeType="clickEffect">
                                  <p:stCondLst>
                                    <p:cond delay="0"/>
                                  </p:stCondLst>
                                  <p:childTnLst>
                                    <p:set>
                                      <p:cBhvr>
                                        <p:cTn id="220" dur="1" fill="hold">
                                          <p:stCondLst>
                                            <p:cond delay="0"/>
                                          </p:stCondLst>
                                        </p:cTn>
                                        <p:tgtEl>
                                          <p:spTgt spid="39"/>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36"/>
                                        </p:tgtEl>
                                        <p:attrNameLst>
                                          <p:attrName>style.visibility</p:attrName>
                                        </p:attrNameLst>
                                      </p:cBhvr>
                                      <p:to>
                                        <p:strVal val="hidden"/>
                                      </p:to>
                                    </p:set>
                                  </p:childTnLst>
                                </p:cTn>
                              </p:par>
                            </p:childTnLst>
                          </p:cTn>
                        </p:par>
                        <p:par>
                          <p:cTn id="225" fill="hold">
                            <p:stCondLst>
                              <p:cond delay="0"/>
                            </p:stCondLst>
                            <p:childTnLst>
                              <p:par>
                                <p:cTn id="226" presetID="22" presetClass="entr" presetSubtype="1" fill="hold" grpId="0" nodeType="afterEffect">
                                  <p:stCondLst>
                                    <p:cond delay="0"/>
                                  </p:stCondLst>
                                  <p:childTnLst>
                                    <p:set>
                                      <p:cBhvr>
                                        <p:cTn id="227" dur="1" fill="hold">
                                          <p:stCondLst>
                                            <p:cond delay="0"/>
                                          </p:stCondLst>
                                        </p:cTn>
                                        <p:tgtEl>
                                          <p:spTgt spid="38"/>
                                        </p:tgtEl>
                                        <p:attrNameLst>
                                          <p:attrName>style.visibility</p:attrName>
                                        </p:attrNameLst>
                                      </p:cBhvr>
                                      <p:to>
                                        <p:strVal val="visible"/>
                                      </p:to>
                                    </p:set>
                                    <p:animEffect transition="in" filter="wipe(up)">
                                      <p:cBhvr>
                                        <p:cTn id="2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4" grpId="1" animBg="1"/>
      <p:bldP spid="35" grpId="0" animBg="1"/>
      <p:bldP spid="35" grpId="1" animBg="1"/>
      <p:bldP spid="36" grpId="0" animBg="1"/>
      <p:bldP spid="36" grpId="1" animBg="1"/>
      <p:bldP spid="37" grpId="0" animBg="1"/>
      <p:bldP spid="38" grpId="0" animBg="1"/>
      <p:bldP spid="39" grpId="0" animBg="1"/>
      <p:bldP spid="51" grpId="0" animBg="1"/>
      <p:bldP spid="52" grpId="0" animBg="1"/>
      <p:bldP spid="5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Fractional Knapsack Problem -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Greedy-Fractional-Knapsack (w[1..n], p[1..n], W) </a:t>
                </a:r>
              </a:p>
              <a:p>
                <a:pPr marL="0" indent="0" algn="l">
                  <a:spcAft>
                    <a:spcPts val="0"/>
                  </a:spcAft>
                  <a:buNone/>
                </a:pPr>
                <a:r>
                  <a:rPr lang="en-US" b="1" dirty="0" smtClean="0">
                    <a:solidFill>
                      <a:srgbClr val="F9C5D7"/>
                    </a:solidFill>
                    <a:latin typeface="Consolas" pitchFamily="49" charset="0"/>
                    <a:cs typeface="Consolas" pitchFamily="49" charset="0"/>
                  </a:rPr>
                  <a:t>for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1 to n do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a:t>
                </a:r>
                <a:r>
                  <a:rPr lang="en-US" b="1" dirty="0" smtClean="0">
                    <a:solidFill>
                      <a:srgbClr val="F9C5D7"/>
                    </a:solidFill>
                    <a:latin typeface="Consolas" pitchFamily="49" charset="0"/>
                    <a:cs typeface="Consolas" pitchFamily="49" charset="0"/>
                  </a:rPr>
                  <a:t>0 ;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0 </a:t>
                </a:r>
              </a:p>
              <a:p>
                <a:pPr marL="0" indent="0" algn="l">
                  <a:spcAft>
                    <a:spcPts val="0"/>
                  </a:spcAft>
                  <a:buNone/>
                </a:pPr>
                <a:r>
                  <a:rPr lang="en-US" b="1" dirty="0">
                    <a:solidFill>
                      <a:srgbClr val="F9C5D7"/>
                    </a:solidFill>
                    <a:latin typeface="Consolas" pitchFamily="49" charset="0"/>
                    <a:cs typeface="Consolas" pitchFamily="49" charset="0"/>
                  </a:rPr>
                  <a:t>While weight &lt; W do</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the best remaining object</a:t>
                </a:r>
              </a:p>
              <a:p>
                <a:pPr marL="0" indent="0" algn="l">
                  <a:spcAft>
                    <a:spcPts val="0"/>
                  </a:spcAft>
                  <a:buNone/>
                </a:pPr>
                <a:r>
                  <a:rPr lang="en-US" b="1" dirty="0">
                    <a:solidFill>
                      <a:srgbClr val="F9C5D7"/>
                    </a:solidFill>
                    <a:latin typeface="Consolas" pitchFamily="49" charset="0"/>
                    <a:cs typeface="Consolas" pitchFamily="49" charset="0"/>
                  </a:rPr>
                  <a:t>   	if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W then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 </m:t>
                    </m:r>
                  </m:oMath>
                </a14:m>
                <a:r>
                  <a:rPr lang="en-US" b="1" dirty="0">
                    <a:solidFill>
                      <a:srgbClr val="F9C5D7"/>
                    </a:solidFill>
                    <a:latin typeface="Consolas" pitchFamily="49" charset="0"/>
                    <a:cs typeface="Consolas" pitchFamily="49" charset="0"/>
                  </a:rPr>
                  <a:t>1 </a:t>
                </a:r>
              </a:p>
              <a:p>
                <a:pPr marL="0" indent="0" algn="l">
                  <a:spcAft>
                    <a:spcPts val="0"/>
                  </a:spcAft>
                  <a:buNone/>
                </a:pPr>
                <a:r>
                  <a:rPr lang="en-US" b="1" dirty="0">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else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 -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 </a:t>
                </a:r>
              </a:p>
              <a:p>
                <a:pPr marL="0" indent="0" algn="l">
                  <a:spcAft>
                    <a:spcPts val="0"/>
                  </a:spcAft>
                  <a:buNone/>
                </a:pPr>
                <a:r>
                  <a:rPr lang="en-US" b="1" dirty="0">
                    <a:solidFill>
                      <a:srgbClr val="F9C5D7"/>
                    </a:solidFill>
                    <a:latin typeface="Consolas" pitchFamily="49" charset="0"/>
                    <a:cs typeface="Consolas" pitchFamily="49" charset="0"/>
                  </a:rPr>
                  <a:t>return x</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527"/>
                </a:stretch>
              </a:blipFill>
            </p:spPr>
            <p:txBody>
              <a:bodyPr/>
              <a:lstStyle/>
              <a:p>
                <a:r>
                  <a:rPr lang="en-US">
                    <a:noFill/>
                  </a:rPr>
                  <a:t> </a:t>
                </a:r>
              </a:p>
            </p:txBody>
          </p:sp>
        </mc:Fallback>
      </mc:AlternateContent>
      <p:sp>
        <p:nvSpPr>
          <p:cNvPr id="5" name="Rounded Rectangular Callout 4"/>
          <p:cNvSpPr/>
          <p:nvPr/>
        </p:nvSpPr>
        <p:spPr>
          <a:xfrm>
            <a:off x="5849468" y="3415553"/>
            <a:ext cx="4389120" cy="1188720"/>
          </a:xfrm>
          <a:prstGeom prst="wedgeRoundRectCallout">
            <a:avLst>
              <a:gd name="adj1" fmla="val -33658"/>
              <a:gd name="adj2" fmla="val 80049"/>
              <a:gd name="adj3" fmla="val 16667"/>
            </a:avLst>
          </a:prstGeom>
          <a:solidFill>
            <a:schemeClr val="accent5">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AD1457"/>
                </a:solidFill>
              </a:rPr>
              <a:t>W = 100 and Current weight in knapsack= 60</a:t>
            </a:r>
          </a:p>
          <a:p>
            <a:r>
              <a:rPr lang="en-US" dirty="0" smtClean="0">
                <a:solidFill>
                  <a:srgbClr val="AD1457"/>
                </a:solidFill>
              </a:rPr>
              <a:t>Object weight = 50</a:t>
            </a:r>
          </a:p>
          <a:p>
            <a:r>
              <a:rPr lang="en-US" dirty="0" smtClean="0">
                <a:solidFill>
                  <a:srgbClr val="AD1457"/>
                </a:solidFill>
              </a:rPr>
              <a:t>The fraction of object to be included will be </a:t>
            </a:r>
          </a:p>
          <a:p>
            <a:pPr algn="ctr"/>
            <a:r>
              <a:rPr lang="en-US" sz="2000" b="1" dirty="0" smtClean="0">
                <a:solidFill>
                  <a:srgbClr val="AD1457"/>
                </a:solidFill>
              </a:rPr>
              <a:t>(100 – 60) / 50 = 0.8 </a:t>
            </a:r>
          </a:p>
        </p:txBody>
      </p:sp>
      <p:sp>
        <p:nvSpPr>
          <p:cNvPr id="6" name="Rounded Rectangle 5"/>
          <p:cNvSpPr/>
          <p:nvPr/>
        </p:nvSpPr>
        <p:spPr>
          <a:xfrm>
            <a:off x="3294530" y="4935071"/>
            <a:ext cx="3291840" cy="4572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trips(upRight)">
                                      <p:cBhvr>
                                        <p:cTn id="57" dur="1500"/>
                                        <p:tgtEl>
                                          <p:spTgt spid="6"/>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10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par>
                                <p:cTn id="72" presetID="1" presetClass="exit" presetSubtype="0" fill="hold" grpId="1" nodeType="withEffect">
                                  <p:stCondLst>
                                    <p:cond delay="0"/>
                                  </p:stCondLst>
                                  <p:childTnLst>
                                    <p:set>
                                      <p:cBhvr>
                                        <p:cTn id="73" dur="1" fill="hold">
                                          <p:stCondLst>
                                            <p:cond delay="0"/>
                                          </p:stCondLst>
                                        </p:cTn>
                                        <p:tgtEl>
                                          <p:spTgt spid="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=50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 = (10, 20, 40)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(60, 80,100) </m:t>
                    </m:r>
                  </m:oMath>
                </a14:m>
                <a:r>
                  <a:rPr lang="en-US" dirty="0"/>
                  <a:t>find the maximum profit using greedy approach.</a:t>
                </a:r>
              </a:p>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=(4, 8, 2, 6, 1)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(12, 32, 40, 30, 50)</m:t>
                    </m:r>
                  </m:oMath>
                </a14:m>
                <a:r>
                  <a:rPr lang="en-US" dirty="0"/>
                  <a:t>. Find the maximum profit using greedy approach.</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636" r="-818"/>
                </a:stretch>
              </a:blipFill>
            </p:spPr>
            <p:txBody>
              <a:bodyPr/>
              <a:lstStyle/>
              <a:p>
                <a:r>
                  <a:rPr lang="en-US">
                    <a:noFill/>
                  </a:rPr>
                  <a:t> </a:t>
                </a:r>
              </a:p>
            </p:txBody>
          </p:sp>
        </mc:Fallback>
      </mc:AlternateContent>
    </p:spTree>
    <p:extLst>
      <p:ext uri="{BB962C8B-B14F-4D97-AF65-F5344CB8AC3E}">
        <p14:creationId xmlns:p14="http://schemas.microsoft.com/office/powerpoint/2010/main" val="4262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6104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Activity Selection Problem is </a:t>
                </a:r>
                <a:r>
                  <a:rPr lang="en-US" dirty="0">
                    <a:solidFill>
                      <a:srgbClr val="AD1457"/>
                    </a:solidFill>
                  </a:rPr>
                  <a:t>an optimization problem </a:t>
                </a:r>
                <a:r>
                  <a:rPr lang="en-US" dirty="0"/>
                  <a:t>which deals with the selection of </a:t>
                </a:r>
                <a:r>
                  <a:rPr lang="en-US" dirty="0" smtClean="0"/>
                  <a:t>non-overlapping activities </a:t>
                </a:r>
                <a:r>
                  <a:rPr lang="en-US" dirty="0"/>
                  <a:t>that needs to be executed by a single person or </a:t>
                </a:r>
                <a:r>
                  <a:rPr lang="en-US" dirty="0" smtClean="0"/>
                  <a:t>a machine </a:t>
                </a:r>
                <a:r>
                  <a:rPr lang="en-US" dirty="0"/>
                  <a:t>in a given time </a:t>
                </a:r>
                <a:r>
                  <a:rPr lang="en-US" dirty="0" smtClean="0"/>
                  <a:t>duration.</a:t>
                </a:r>
                <a:endParaRPr lang="en-US" dirty="0"/>
              </a:p>
              <a:p>
                <a:r>
                  <a:rPr lang="en-US" dirty="0" smtClean="0"/>
                  <a:t>An </a:t>
                </a:r>
                <a:r>
                  <a:rPr lang="en-US" dirty="0"/>
                  <a:t>activity-selection </a:t>
                </a:r>
                <a:r>
                  <a:rPr lang="en-US" dirty="0" smtClean="0"/>
                  <a:t>can also be applicable for </a:t>
                </a:r>
                <a:r>
                  <a:rPr lang="en-US" dirty="0" smtClean="0">
                    <a:solidFill>
                      <a:srgbClr val="AD1457"/>
                    </a:solidFill>
                  </a:rPr>
                  <a:t>scheduling </a:t>
                </a:r>
                <a:r>
                  <a:rPr lang="en-US" dirty="0">
                    <a:solidFill>
                      <a:srgbClr val="AD1457"/>
                    </a:solidFill>
                  </a:rPr>
                  <a:t>a resourc</a:t>
                </a:r>
                <a:r>
                  <a:rPr lang="en-US" b="1" dirty="0">
                    <a:solidFill>
                      <a:srgbClr val="AD1457"/>
                    </a:solidFill>
                  </a:rPr>
                  <a:t>e </a:t>
                </a:r>
                <a:r>
                  <a:rPr lang="en-US" dirty="0"/>
                  <a:t>among several competing activities.</a:t>
                </a:r>
              </a:p>
              <a:p>
                <a:r>
                  <a:rPr lang="en-US" dirty="0"/>
                  <a:t>We are given a set </a:t>
                </a:r>
                <a14:m>
                  <m:oMath xmlns:m="http://schemas.openxmlformats.org/officeDocument/2006/math">
                    <m:r>
                      <a:rPr lang="en-US" b="1" i="1" dirty="0">
                        <a:solidFill>
                          <a:srgbClr val="0066FF"/>
                        </a:solidFill>
                        <a:latin typeface="Cambria Math" panose="02040503050406030204" pitchFamily="18" charset="0"/>
                      </a:rPr>
                      <m:t>𝑆</m:t>
                    </m:r>
                  </m:oMath>
                </a14:m>
                <a:r>
                  <a:rPr lang="en-US" b="1" i="1" dirty="0">
                    <a:solidFill>
                      <a:srgbClr val="0066FF"/>
                    </a:solidFill>
                    <a:latin typeface="Cambria Math" panose="02040503050406030204" pitchFamily="18" charset="0"/>
                  </a:rPr>
                  <a:t> </a:t>
                </a:r>
                <a:r>
                  <a:rPr lang="en-US" dirty="0"/>
                  <a:t>of </a:t>
                </a:r>
                <a14:m>
                  <m:oMath xmlns:m="http://schemas.openxmlformats.org/officeDocument/2006/math">
                    <m:r>
                      <a:rPr lang="en-US" b="1" i="1" dirty="0">
                        <a:solidFill>
                          <a:srgbClr val="0066FF"/>
                        </a:solidFill>
                        <a:latin typeface="Cambria Math" panose="02040503050406030204" pitchFamily="18" charset="0"/>
                      </a:rPr>
                      <m:t>𝑛</m:t>
                    </m:r>
                    <m:r>
                      <a:rPr lang="en-US" b="1" i="1" dirty="0">
                        <a:solidFill>
                          <a:srgbClr val="0066FF"/>
                        </a:solidFill>
                        <a:latin typeface="Cambria Math" panose="02040503050406030204" pitchFamily="18" charset="0"/>
                      </a:rPr>
                      <m:t> </m:t>
                    </m:r>
                  </m:oMath>
                </a14:m>
                <a:r>
                  <a:rPr lang="en-US" dirty="0"/>
                  <a:t>activities with start time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finish time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oMath>
                </a14:m>
                <a:r>
                  <a:rPr lang="en-US" dirty="0"/>
                  <a:t>, of an </a:t>
                </a:r>
                <a14:m>
                  <m:oMath xmlns:m="http://schemas.openxmlformats.org/officeDocument/2006/math">
                    <m:sSup>
                      <m:sSupPr>
                        <m:ctrlPr>
                          <a:rPr lang="en-US" b="1" i="1" dirty="0">
                            <a:solidFill>
                              <a:srgbClr val="0066FF"/>
                            </a:solidFill>
                            <a:latin typeface="Cambria Math" panose="02040503050406030204" pitchFamily="18" charset="0"/>
                          </a:rPr>
                        </m:ctrlPr>
                      </m:sSupPr>
                      <m:e>
                        <m:r>
                          <a:rPr lang="en-US" b="1" i="1" dirty="0">
                            <a:solidFill>
                              <a:srgbClr val="0066FF"/>
                            </a:solidFill>
                            <a:latin typeface="Cambria Math" panose="02040503050406030204" pitchFamily="18" charset="0"/>
                          </a:rPr>
                          <m:t>𝒊</m:t>
                        </m:r>
                      </m:e>
                      <m:sup>
                        <m:r>
                          <a:rPr lang="en-US" b="1" i="1" dirty="0">
                            <a:solidFill>
                              <a:srgbClr val="0066FF"/>
                            </a:solidFill>
                            <a:latin typeface="Cambria Math" panose="02040503050406030204" pitchFamily="18" charset="0"/>
                          </a:rPr>
                          <m:t>𝒕𝒉</m:t>
                        </m:r>
                      </m:sup>
                    </m:sSup>
                  </m:oMath>
                </a14:m>
                <a:r>
                  <a:rPr lang="en-US" dirty="0"/>
                  <a:t> activity. Find the </a:t>
                </a:r>
                <a:r>
                  <a:rPr lang="en-US" dirty="0">
                    <a:solidFill>
                      <a:srgbClr val="AD1457"/>
                    </a:solidFill>
                  </a:rPr>
                  <a:t>maximum size set of mutually compatible activities</a:t>
                </a:r>
                <a:r>
                  <a:rPr lang="en-US" dirty="0"/>
                  <a:t>.</a:t>
                </a:r>
              </a:p>
              <a:p>
                <a:r>
                  <a:rPr lang="en-US" dirty="0"/>
                  <a:t>Activities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and</a:t>
                </a:r>
                <a14:m>
                  <m:oMath xmlns:m="http://schemas.openxmlformats.org/officeDocument/2006/math">
                    <m:r>
                      <a:rPr lang="en-US" b="1" i="1" dirty="0">
                        <a:solidFill>
                          <a:srgbClr val="0066FF"/>
                        </a:solidFill>
                        <a:latin typeface="Cambria Math" panose="02040503050406030204" pitchFamily="18" charset="0"/>
                      </a:rPr>
                      <m:t> </m:t>
                    </m:r>
                    <m:r>
                      <a:rPr lang="en-US" b="1" i="1" dirty="0">
                        <a:solidFill>
                          <a:srgbClr val="0066FF"/>
                        </a:solidFill>
                        <a:latin typeface="Cambria Math" panose="02040503050406030204" pitchFamily="18" charset="0"/>
                      </a:rPr>
                      <m:t>𝒋</m:t>
                    </m:r>
                    <m:r>
                      <a:rPr lang="en-US" b="1" i="1" dirty="0">
                        <a:solidFill>
                          <a:srgbClr val="0066FF"/>
                        </a:solidFill>
                        <a:latin typeface="Cambria Math" panose="02040503050406030204" pitchFamily="18" charset="0"/>
                      </a:rPr>
                      <m:t> </m:t>
                    </m:r>
                  </m:oMath>
                </a14:m>
                <a:r>
                  <a:rPr lang="en-US" dirty="0"/>
                  <a:t>are compatible if the half-open internal </a:t>
                </a:r>
                <a14:m>
                  <m:oMath xmlns:m="http://schemas.openxmlformats.org/officeDocument/2006/math">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a:t>
                </a:r>
                <a14:m>
                  <m:oMath xmlns:m="http://schemas.openxmlformats.org/officeDocument/2006/math">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 </m:t>
                    </m:r>
                  </m:oMath>
                </a14:m>
                <a:r>
                  <a:rPr lang="en-US" dirty="0">
                    <a:solidFill>
                      <a:srgbClr val="AD1457"/>
                    </a:solidFill>
                  </a:rPr>
                  <a:t>do not overlap</a:t>
                </a:r>
                <a:r>
                  <a:rPr lang="en-US" dirty="0"/>
                  <a:t>, that is, </a:t>
                </a:r>
                <a14:m>
                  <m:oMath xmlns:m="http://schemas.openxmlformats.org/officeDocument/2006/math">
                    <m:r>
                      <a:rPr lang="en-US" b="1" i="1" dirty="0">
                        <a:solidFill>
                          <a:srgbClr val="0066FF"/>
                        </a:solidFill>
                        <a:latin typeface="Cambria Math" panose="02040503050406030204" pitchFamily="18" charset="0"/>
                      </a:rPr>
                      <m:t>𝒊</m:t>
                    </m:r>
                  </m:oMath>
                </a14:m>
                <a:r>
                  <a:rPr lang="en-US" b="1" i="1" dirty="0">
                    <a:solidFill>
                      <a:srgbClr val="0066FF"/>
                    </a:solidFill>
                    <a:latin typeface="Cambria Math" panose="02040503050406030204" pitchFamily="18" charset="0"/>
                  </a:rPr>
                  <a:t> </a:t>
                </a:r>
                <a:r>
                  <a:rPr lang="en-US" dirty="0"/>
                  <a:t>and</a:t>
                </a:r>
                <a:r>
                  <a:rPr lang="en-US" dirty="0">
                    <a:solidFill>
                      <a:srgbClr val="FF0000"/>
                    </a:solidFill>
                  </a:rPr>
                  <a:t> </a:t>
                </a:r>
                <a14:m>
                  <m:oMath xmlns:m="http://schemas.openxmlformats.org/officeDocument/2006/math">
                    <m:r>
                      <a:rPr lang="en-US" b="1" i="1" dirty="0">
                        <a:solidFill>
                          <a:srgbClr val="0066FF"/>
                        </a:solidFill>
                        <a:latin typeface="Cambria Math" panose="02040503050406030204" pitchFamily="18" charset="0"/>
                      </a:rPr>
                      <m:t>𝒋</m:t>
                    </m:r>
                  </m:oMath>
                </a14:m>
                <a:r>
                  <a:rPr lang="en-US" dirty="0">
                    <a:solidFill>
                      <a:srgbClr val="FF0000"/>
                    </a:solidFill>
                  </a:rPr>
                  <a:t> </a:t>
                </a:r>
                <a:r>
                  <a:rPr lang="en-US" dirty="0"/>
                  <a:t>are compatible if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𝒋</m:t>
                        </m:r>
                      </m:sub>
                    </m:sSub>
                  </m:oMath>
                </a14:m>
                <a:r>
                  <a:rPr lang="en-US" dirty="0"/>
                  <a:t> or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oMath>
                </a14:m>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8483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a:solidFill>
                  <a:schemeClr val="accent5"/>
                </a:solidFill>
              </a:rPr>
              <a:t>Solution: </a:t>
            </a:r>
            <a:endParaRPr lang="en-US" sz="2400" dirty="0" smtClean="0">
              <a:solidFill>
                <a:schemeClr val="accent5"/>
              </a:solidFill>
            </a:endParaRPr>
          </a:p>
          <a:p>
            <a:pPr algn="just"/>
            <a:endParaRPr lang="en-US" sz="2400" b="1" dirty="0" smtClean="0">
              <a:solidFill>
                <a:schemeClr val="tx1">
                  <a:lumMod val="25000"/>
                  <a:lumOff val="75000"/>
                </a:schemeClr>
              </a:solidFill>
            </a:endParaRPr>
          </a:p>
          <a:p>
            <a:pPr algn="just"/>
            <a:r>
              <a:rPr lang="en-US" sz="2400" b="1" dirty="0" smtClean="0">
                <a:solidFill>
                  <a:schemeClr val="tx1">
                    <a:lumMod val="25000"/>
                    <a:lumOff val="75000"/>
                  </a:schemeClr>
                </a:solidFill>
              </a:rPr>
              <a:t>Step 1: </a:t>
            </a:r>
            <a:endParaRPr lang="en-US" sz="2400" b="1" dirty="0">
              <a:solidFill>
                <a:schemeClr val="tx1">
                  <a:lumMod val="25000"/>
                  <a:lumOff val="75000"/>
                </a:schemeClr>
              </a:solidFill>
            </a:endParaRPr>
          </a:p>
          <a:p>
            <a:pPr algn="just"/>
            <a:r>
              <a:rPr lang="en-US" sz="2400" dirty="0">
                <a:solidFill>
                  <a:schemeClr val="tx1">
                    <a:lumMod val="25000"/>
                    <a:lumOff val="75000"/>
                  </a:schemeClr>
                </a:solidFill>
              </a:rPr>
              <a:t>Sort the activities of set 𝑺 as per increasing finish time to directly identify mutually compatible activities by comparing finish time of first activity and start time of next activity</a:t>
            </a:r>
            <a:endParaRPr lang="en-US" altLang="en-US" sz="2400" dirty="0">
              <a:solidFill>
                <a:schemeClr val="tx1">
                  <a:lumMod val="25000"/>
                  <a:lumOff val="75000"/>
                </a:schemeClr>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 val="1174466033"/>
                        </a:ext>
                      </a:extLst>
                    </a:gridCol>
                    <a:gridCol w="1320338">
                      <a:extLst>
                        <a:ext uri="{9D8B030D-6E8A-4147-A177-3AD203B41FA5}">
                          <a16:colId xmlns:a16="http://schemas.microsoft.com/office/drawing/2014/main" xmlns="" val="8413596"/>
                        </a:ext>
                      </a:extLst>
                    </a:gridCol>
                    <a:gridCol w="1467043">
                      <a:extLst>
                        <a:ext uri="{9D8B030D-6E8A-4147-A177-3AD203B41FA5}">
                          <a16:colId xmlns:a16="http://schemas.microsoft.com/office/drawing/2014/main" xmlns=""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20690741"/>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1550765668"/>
                  </p:ext>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Tree>
    <p:extLst>
      <p:ext uri="{BB962C8B-B14F-4D97-AF65-F5344CB8AC3E}">
        <p14:creationId xmlns:p14="http://schemas.microsoft.com/office/powerpoint/2010/main" val="11324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smtClean="0">
                <a:solidFill>
                  <a:schemeClr val="accent5"/>
                </a:solidFill>
              </a:rPr>
              <a:t>Solution</a:t>
            </a:r>
            <a:r>
              <a:rPr lang="en-US" sz="2400" dirty="0">
                <a:solidFill>
                  <a:schemeClr val="accent5"/>
                </a:solidFill>
              </a:rPr>
              <a:t>: </a:t>
            </a:r>
          </a:p>
          <a:p>
            <a:pPr algn="just"/>
            <a:endParaRPr lang="en-US" sz="2400" b="1" dirty="0">
              <a:solidFill>
                <a:schemeClr val="tx1">
                  <a:lumMod val="25000"/>
                  <a:lumOff val="75000"/>
                </a:schemeClr>
              </a:solidFill>
            </a:endParaRPr>
          </a:p>
          <a:p>
            <a:pPr algn="just"/>
            <a:r>
              <a:rPr lang="en-US" sz="2400" b="1" dirty="0">
                <a:solidFill>
                  <a:schemeClr val="tx1">
                    <a:lumMod val="25000"/>
                    <a:lumOff val="75000"/>
                  </a:schemeClr>
                </a:solidFill>
              </a:rPr>
              <a:t>Step </a:t>
            </a:r>
            <a:r>
              <a:rPr lang="en-US" sz="2400" b="1" dirty="0" smtClean="0">
                <a:solidFill>
                  <a:schemeClr val="tx1">
                    <a:lumMod val="25000"/>
                    <a:lumOff val="75000"/>
                  </a:schemeClr>
                </a:solidFill>
              </a:rPr>
              <a:t>2: </a:t>
            </a:r>
            <a:endParaRPr lang="en-US" sz="2400" b="1" dirty="0">
              <a:solidFill>
                <a:schemeClr val="tx1">
                  <a:lumMod val="25000"/>
                  <a:lumOff val="75000"/>
                </a:schemeClr>
              </a:solidFill>
            </a:endParaRPr>
          </a:p>
          <a:p>
            <a:pPr marL="457200" indent="-457200">
              <a:buFont typeface="+mj-lt"/>
              <a:buAutoNum type="arabicPeriod"/>
            </a:pPr>
            <a:r>
              <a:rPr lang="en-US" sz="2400" dirty="0" smtClean="0">
                <a:solidFill>
                  <a:schemeClr val="accent5"/>
                </a:solidFill>
              </a:rPr>
              <a:t>A </a:t>
            </a:r>
            <a:r>
              <a:rPr lang="en-US" sz="2400" dirty="0">
                <a:solidFill>
                  <a:schemeClr val="accent5"/>
                </a:solidFill>
              </a:rPr>
              <a:t>= {P} </a:t>
            </a:r>
          </a:p>
          <a:p>
            <a:pPr marL="457200" indent="-457200">
              <a:buFont typeface="+mj-lt"/>
              <a:buAutoNum type="arabicPeriod"/>
            </a:pPr>
            <a:r>
              <a:rPr lang="en-US" sz="2400" dirty="0">
                <a:solidFill>
                  <a:schemeClr val="accent5"/>
                </a:solidFill>
              </a:rPr>
              <a:t>A = {P, S} </a:t>
            </a:r>
          </a:p>
          <a:p>
            <a:pPr marL="457200" indent="-457200">
              <a:buFont typeface="+mj-lt"/>
              <a:buAutoNum type="arabicPeriod"/>
            </a:pPr>
            <a:r>
              <a:rPr lang="en-US" sz="2400" dirty="0">
                <a:solidFill>
                  <a:schemeClr val="accent5"/>
                </a:solidFill>
              </a:rPr>
              <a:t>A = {P, S, W} </a:t>
            </a:r>
          </a:p>
          <a:p>
            <a:pPr marL="457200" indent="-457200">
              <a:buFont typeface="+mj-lt"/>
              <a:buAutoNum type="arabicPeriod"/>
            </a:pPr>
            <a:r>
              <a:rPr lang="en-US" sz="2400" dirty="0">
                <a:solidFill>
                  <a:schemeClr val="accent5"/>
                </a:solidFill>
              </a:rPr>
              <a:t>A = {P, S, W, Z} </a:t>
            </a:r>
          </a:p>
          <a:p>
            <a:pPr algn="ctr"/>
            <a:endParaRPr lang="en-US" sz="2400" dirty="0" smtClean="0">
              <a:solidFill>
                <a:schemeClr val="accent5"/>
              </a:solidFill>
            </a:endParaRPr>
          </a:p>
          <a:p>
            <a:pPr algn="ctr"/>
            <a:r>
              <a:rPr lang="en-US" sz="2400" dirty="0" smtClean="0">
                <a:solidFill>
                  <a:schemeClr val="accent5"/>
                </a:solidFill>
              </a:rPr>
              <a:t>Answer</a:t>
            </a:r>
            <a:r>
              <a:rPr lang="en-US" sz="2400" dirty="0">
                <a:solidFill>
                  <a:schemeClr val="accent5"/>
                </a:solidFill>
              </a:rPr>
              <a:t>:  A = {P, S, W, Z}</a:t>
            </a:r>
          </a:p>
          <a:p>
            <a:endParaRPr lang="en-US" sz="2400" dirty="0">
              <a:solidFill>
                <a:schemeClr val="accent5"/>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 val="1174466033"/>
                        </a:ext>
                      </a:extLst>
                    </a:gridCol>
                    <a:gridCol w="1320338">
                      <a:extLst>
                        <a:ext uri="{9D8B030D-6E8A-4147-A177-3AD203B41FA5}">
                          <a16:colId xmlns:a16="http://schemas.microsoft.com/office/drawing/2014/main" xmlns="" val="8413596"/>
                        </a:ext>
                      </a:extLst>
                    </a:gridCol>
                    <a:gridCol w="1467043">
                      <a:extLst>
                        <a:ext uri="{9D8B030D-6E8A-4147-A177-3AD203B41FA5}">
                          <a16:colId xmlns:a16="http://schemas.microsoft.com/office/drawing/2014/main" xmlns=""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20690741"/>
                      </a:ext>
                    </a:extLst>
                  </a:tr>
                </a:tbl>
              </a:graphicData>
            </a:graphic>
          </p:graphicFrame>
        </mc:Choice>
        <mc:Fallback xmlns="">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
        <p:nvSpPr>
          <p:cNvPr id="6" name="Rounded Rectangle 5"/>
          <p:cNvSpPr/>
          <p:nvPr/>
        </p:nvSpPr>
        <p:spPr>
          <a:xfrm>
            <a:off x="3546196" y="1422075"/>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442366" y="2032044"/>
            <a:ext cx="32004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852067" y="1681752"/>
            <a:ext cx="274946" cy="1147548"/>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546196" y="2703827"/>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37767" y="2954404"/>
            <a:ext cx="389246" cy="1551296"/>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45008" y="4413710"/>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492189" y="5685410"/>
            <a:ext cx="941696"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737767" y="4707003"/>
            <a:ext cx="386119" cy="106383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7641771" y="3670666"/>
            <a:ext cx="2965269" cy="470263"/>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65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1500"/>
                                        <p:tgtEl>
                                          <p:spTgt spid="3">
                                            <p:txEl>
                                              <p:pRg st="10" end="10"/>
                                            </p:txEl>
                                          </p:spTgt>
                                        </p:tgtEl>
                                      </p:cBhvr>
                                    </p:animEffect>
                                  </p:childTnLst>
                                </p:cTn>
                              </p:par>
                            </p:childTnLst>
                          </p:cTn>
                        </p:par>
                        <p:par>
                          <p:cTn id="87" fill="hold">
                            <p:stCondLst>
                              <p:cond delay="1500"/>
                            </p:stCondLst>
                            <p:childTnLst>
                              <p:par>
                                <p:cTn id="88" presetID="21" presetClass="entr" presetSubtype="1" fill="hold" grpId="0"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 Algorithm</a:t>
            </a:r>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Activity Selection </a:t>
            </a:r>
          </a:p>
          <a:p>
            <a:pPr marL="0" indent="0" algn="l">
              <a:spcAft>
                <a:spcPts val="0"/>
              </a:spcAft>
              <a:buNone/>
            </a:pPr>
            <a:r>
              <a:rPr lang="en-US" b="1" dirty="0">
                <a:solidFill>
                  <a:srgbClr val="F9C5D7"/>
                </a:solidFill>
                <a:latin typeface="Consolas" pitchFamily="49" charset="0"/>
                <a:cs typeface="Consolas" pitchFamily="49" charset="0"/>
              </a:rPr>
              <a:t>Step I: Sort the input activities by increasing finishing time.  f</a:t>
            </a:r>
            <a:r>
              <a:rPr lang="en-US" b="1" baseline="-25000" dirty="0">
                <a:solidFill>
                  <a:srgbClr val="F9C5D7"/>
                </a:solidFill>
                <a:latin typeface="Consolas" pitchFamily="49" charset="0"/>
                <a:cs typeface="Consolas" pitchFamily="49" charset="0"/>
              </a:rPr>
              <a:t>1</a:t>
            </a:r>
            <a:r>
              <a:rPr lang="en-US" b="1" dirty="0">
                <a:solidFill>
                  <a:srgbClr val="F9C5D7"/>
                </a:solidFill>
                <a:latin typeface="Consolas" pitchFamily="49" charset="0"/>
                <a:cs typeface="Consolas" pitchFamily="49" charset="0"/>
              </a:rPr>
              <a:t> ≤  f</a:t>
            </a:r>
            <a:r>
              <a:rPr lang="en-US" b="1" baseline="-25000" dirty="0">
                <a:solidFill>
                  <a:srgbClr val="F9C5D7"/>
                </a:solidFill>
                <a:latin typeface="Consolas" pitchFamily="49" charset="0"/>
                <a:cs typeface="Consolas" pitchFamily="49" charset="0"/>
              </a:rPr>
              <a:t>2</a:t>
            </a:r>
            <a:r>
              <a:rPr lang="en-US" b="1" dirty="0">
                <a:solidFill>
                  <a:srgbClr val="F9C5D7"/>
                </a:solidFill>
                <a:latin typeface="Consolas" pitchFamily="49" charset="0"/>
                <a:cs typeface="Consolas" pitchFamily="49" charset="0"/>
              </a:rPr>
              <a:t> ≤  . . . ≤  </a:t>
            </a:r>
            <a:r>
              <a:rPr lang="en-US" b="1" dirty="0" err="1">
                <a:solidFill>
                  <a:srgbClr val="F9C5D7"/>
                </a:solidFill>
                <a:latin typeface="Consolas" pitchFamily="49" charset="0"/>
                <a:cs typeface="Consolas" pitchFamily="49" charset="0"/>
              </a:rPr>
              <a:t>f</a:t>
            </a:r>
            <a:r>
              <a:rPr lang="en-US" b="1" baseline="-25000" dirty="0" err="1">
                <a:solidFill>
                  <a:srgbClr val="F9C5D7"/>
                </a:solidFill>
                <a:latin typeface="Consolas" pitchFamily="49" charset="0"/>
                <a:cs typeface="Consolas" pitchFamily="49" charset="0"/>
              </a:rPr>
              <a:t>n</a:t>
            </a:r>
            <a:r>
              <a:rPr lang="en-US" b="1" dirty="0">
                <a:solidFill>
                  <a:srgbClr val="F9C5D7"/>
                </a:solidFill>
                <a:latin typeface="Consolas" pitchFamily="49" charset="0"/>
                <a:cs typeface="Consolas" pitchFamily="49" charset="0"/>
              </a:rPr>
              <a:t> </a:t>
            </a:r>
          </a:p>
          <a:p>
            <a:pPr marL="0" indent="0" algn="l">
              <a:spcAft>
                <a:spcPts val="0"/>
              </a:spcAft>
              <a:buNone/>
            </a:pPr>
            <a:endParaRPr lang="en-US" b="1" dirty="0">
              <a:solidFill>
                <a:srgbClr val="F9C5D7"/>
              </a:solidFill>
              <a:latin typeface="Consolas" pitchFamily="49" charset="0"/>
              <a:cs typeface="Consolas" pitchFamily="49" charset="0"/>
            </a:endParaRPr>
          </a:p>
          <a:p>
            <a:pPr marL="0" indent="0" algn="l">
              <a:spcAft>
                <a:spcPts val="0"/>
              </a:spcAft>
              <a:buNone/>
            </a:pPr>
            <a:r>
              <a:rPr lang="en-US" b="1" dirty="0">
                <a:solidFill>
                  <a:srgbClr val="F9C5D7"/>
                </a:solidFill>
                <a:latin typeface="Consolas" pitchFamily="49" charset="0"/>
                <a:cs typeface="Consolas" pitchFamily="49" charset="0"/>
              </a:rPr>
              <a:t>Step II: Call GREEDY-ACTIVITY-SELECTOR (s, f)</a:t>
            </a:r>
          </a:p>
          <a:p>
            <a:pPr marL="400050" lvl="1" indent="0" algn="l">
              <a:spcAft>
                <a:spcPts val="0"/>
              </a:spcAft>
              <a:buNone/>
            </a:pPr>
            <a:r>
              <a:rPr lang="en-US" sz="2400" b="1" dirty="0">
                <a:solidFill>
                  <a:srgbClr val="F9C5D7"/>
                </a:solidFill>
                <a:latin typeface="Consolas" pitchFamily="49" charset="0"/>
                <a:cs typeface="Consolas" pitchFamily="49" charset="0"/>
              </a:rPr>
              <a:t>n = length [s] </a:t>
            </a:r>
          </a:p>
          <a:p>
            <a:pPr marL="400050" lvl="1" indent="0" algn="l">
              <a:spcAft>
                <a:spcPts val="0"/>
              </a:spcAft>
              <a:buNone/>
            </a:pPr>
            <a:r>
              <a:rPr lang="en-US" sz="2400" b="1" dirty="0">
                <a:solidFill>
                  <a:srgbClr val="F9C5D7"/>
                </a:solidFill>
                <a:latin typeface="Consolas" pitchFamily="49" charset="0"/>
                <a:cs typeface="Consolas" pitchFamily="49" charset="0"/>
              </a:rPr>
              <a:t>A =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p>
          <a:p>
            <a:pPr marL="400050" lvl="1" indent="0" algn="l">
              <a:spcAft>
                <a:spcPts val="0"/>
              </a:spcAft>
              <a:buNone/>
            </a:pPr>
            <a:r>
              <a:rPr lang="en-US" sz="2400" b="1" dirty="0">
                <a:solidFill>
                  <a:srgbClr val="F9C5D7"/>
                </a:solidFill>
                <a:latin typeface="Consolas" pitchFamily="49" charset="0"/>
                <a:cs typeface="Consolas" pitchFamily="49" charset="0"/>
              </a:rPr>
              <a:t>j = 1 </a:t>
            </a:r>
          </a:p>
          <a:p>
            <a:pPr marL="400050" lvl="1" indent="0" algn="l">
              <a:spcAft>
                <a:spcPts val="0"/>
              </a:spcAft>
              <a:buNone/>
            </a:pPr>
            <a:r>
              <a:rPr lang="en-US" sz="2400" b="1" dirty="0">
                <a:solidFill>
                  <a:srgbClr val="F9C5D7"/>
                </a:solidFill>
                <a:latin typeface="Consolas" pitchFamily="49" charset="0"/>
                <a:cs typeface="Consolas" pitchFamily="49" charset="0"/>
              </a:rPr>
              <a:t>for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 2  to  n </a:t>
            </a:r>
          </a:p>
          <a:p>
            <a:pPr marL="0" indent="0" algn="l">
              <a:spcAft>
                <a:spcPts val="0"/>
              </a:spcAft>
              <a:buNone/>
            </a:pPr>
            <a:r>
              <a:rPr lang="en-US" b="1" dirty="0">
                <a:solidFill>
                  <a:srgbClr val="F9C5D7"/>
                </a:solidFill>
                <a:latin typeface="Consolas" pitchFamily="49" charset="0"/>
                <a:cs typeface="Consolas" pitchFamily="49" charset="0"/>
              </a:rPr>
              <a:t>        do if   </a:t>
            </a:r>
            <a:r>
              <a:rPr lang="en-US" b="1" dirty="0" err="1">
                <a:solidFill>
                  <a:srgbClr val="F9C5D7"/>
                </a:solidFill>
                <a:latin typeface="Consolas" pitchFamily="49" charset="0"/>
                <a:cs typeface="Consolas" pitchFamily="49" charset="0"/>
              </a:rPr>
              <a:t>s</a:t>
            </a:r>
            <a:r>
              <a:rPr lang="en-US" b="1" baseline="-25000"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f</a:t>
            </a:r>
            <a:r>
              <a:rPr lang="en-US" b="1" baseline="-25000" dirty="0" err="1">
                <a:solidFill>
                  <a:srgbClr val="F9C5D7"/>
                </a:solidFill>
                <a:latin typeface="Consolas" pitchFamily="49" charset="0"/>
                <a:cs typeface="Consolas" pitchFamily="49" charset="0"/>
              </a:rPr>
              <a:t>j</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then  A = A U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j =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400050" lvl="1" indent="0" algn="l">
              <a:spcAft>
                <a:spcPts val="0"/>
              </a:spcAft>
              <a:buNone/>
            </a:pPr>
            <a:r>
              <a:rPr lang="en-US" sz="2400" b="1" dirty="0">
                <a:solidFill>
                  <a:srgbClr val="F9C5D7"/>
                </a:solidFill>
                <a:latin typeface="Consolas" pitchFamily="49" charset="0"/>
                <a:cs typeface="Consolas" pitchFamily="49" charset="0"/>
              </a:rPr>
              <a:t>return  set </a:t>
            </a:r>
            <a:r>
              <a:rPr lang="en-US" sz="2400" b="1" dirty="0" smtClean="0">
                <a:solidFill>
                  <a:srgbClr val="F9C5D7"/>
                </a:solidFill>
                <a:latin typeface="Consolas" pitchFamily="49" charset="0"/>
                <a:cs typeface="Consolas" pitchFamily="49" charset="0"/>
              </a:rPr>
              <a:t>A</a:t>
            </a:r>
            <a:endParaRPr lang="en-US" sz="2400" b="1" dirty="0">
              <a:solidFill>
                <a:srgbClr val="F9C5D7"/>
              </a:solidFill>
              <a:latin typeface="Consolas" pitchFamily="49" charset="0"/>
              <a:cs typeface="Consolas" pitchFamily="49" charset="0"/>
            </a:endParaRPr>
          </a:p>
        </p:txBody>
      </p:sp>
    </p:spTree>
    <p:extLst>
      <p:ext uri="{BB962C8B-B14F-4D97-AF65-F5344CB8AC3E}">
        <p14:creationId xmlns:p14="http://schemas.microsoft.com/office/powerpoint/2010/main" val="93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a:t>- HW</a:t>
            </a:r>
          </a:p>
        </p:txBody>
      </p:sp>
      <p:sp>
        <p:nvSpPr>
          <p:cNvPr id="3" name="Content Placeholder 2"/>
          <p:cNvSpPr>
            <a:spLocks noGrp="1"/>
          </p:cNvSpPr>
          <p:nvPr>
            <p:ph idx="1"/>
          </p:nvPr>
        </p:nvSpPr>
        <p:spPr/>
        <p:txBody>
          <a:bodyPr/>
          <a:lstStyle/>
          <a:p>
            <a:r>
              <a:rPr lang="en-US" dirty="0"/>
              <a:t>Given arrival and departure times of all trains that reach a railway station, find the minimum number of platforms required for the railway station so that no train waits. We are given two arrays which represent arrival and departure times of trains that stop.   </a:t>
            </a:r>
            <a:r>
              <a:rPr lang="en-US" dirty="0" err="1"/>
              <a:t>Arr</a:t>
            </a:r>
            <a:r>
              <a:rPr lang="en-US" dirty="0" smtClean="0"/>
              <a:t>[ ]  </a:t>
            </a:r>
            <a:r>
              <a:rPr lang="en-US" dirty="0"/>
              <a:t>= {9:00,  9:40, 9:50,  11:00, 15:00, 18:00}   </a:t>
            </a:r>
            <a:r>
              <a:rPr lang="en-US" dirty="0" err="1"/>
              <a:t>dep</a:t>
            </a:r>
            <a:r>
              <a:rPr lang="en-US" dirty="0" smtClean="0"/>
              <a:t>[ ]  </a:t>
            </a:r>
            <a:r>
              <a:rPr lang="en-US" dirty="0"/>
              <a:t>= {9:10, 12:00, 11:20, 11:30, 19:00, 20:00}</a:t>
            </a:r>
          </a:p>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709" y="2323160"/>
            <a:ext cx="4022871" cy="4262328"/>
          </a:xfrm>
          <a:prstGeom prst="rect">
            <a:avLst/>
          </a:prstGeom>
        </p:spPr>
      </p:pic>
    </p:spTree>
    <p:extLst>
      <p:ext uri="{BB962C8B-B14F-4D97-AF65-F5344CB8AC3E}">
        <p14:creationId xmlns:p14="http://schemas.microsoft.com/office/powerpoint/2010/main" val="3673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 with Deadlines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614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Change Problem</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3453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have set of</a:t>
                </a:r>
                <a:r>
                  <a:rPr lang="en-US" b="1" dirty="0"/>
                  <a:t> </a:t>
                </a:r>
                <a14:m>
                  <m:oMath xmlns:m="http://schemas.openxmlformats.org/officeDocument/2006/math">
                    <m:r>
                      <a:rPr lang="en-US" b="1" i="1" dirty="0" smtClean="0">
                        <a:solidFill>
                          <a:srgbClr val="AD1457"/>
                        </a:solidFill>
                        <a:latin typeface="Cambria Math" panose="02040503050406030204" pitchFamily="18" charset="0"/>
                      </a:rPr>
                      <m:t>𝒏</m:t>
                    </m:r>
                  </m:oMath>
                </a14:m>
                <a:r>
                  <a:rPr lang="en-US" b="1" dirty="0"/>
                  <a:t> </a:t>
                </a:r>
                <a:r>
                  <a:rPr lang="en-US" dirty="0"/>
                  <a:t>jobs to execute, each of which </a:t>
                </a:r>
                <a:r>
                  <a:rPr lang="en-US" b="1" dirty="0"/>
                  <a:t>takes unit time</a:t>
                </a:r>
                <a:r>
                  <a:rPr lang="en-US" dirty="0"/>
                  <a:t>.</a:t>
                </a:r>
              </a:p>
              <a:p>
                <a:r>
                  <a:rPr lang="en-US" dirty="0"/>
                  <a:t>At any point of time we can </a:t>
                </a:r>
                <a:r>
                  <a:rPr lang="en-US" b="1" dirty="0"/>
                  <a:t>execute only one job.</a:t>
                </a:r>
              </a:p>
              <a:p>
                <a:r>
                  <a:rPr lang="en-US" dirty="0"/>
                  <a:t>Job</a:t>
                </a:r>
                <a14:m>
                  <m:oMath xmlns:m="http://schemas.openxmlformats.org/officeDocument/2006/math">
                    <m:r>
                      <a:rPr lang="en-US" i="1" dirty="0">
                        <a:latin typeface="Cambria Math" panose="02040503050406030204" pitchFamily="18" charset="0"/>
                      </a:rPr>
                      <m:t> </m:t>
                    </m:r>
                    <m:r>
                      <a:rPr lang="en-US" b="1" i="1" dirty="0" smtClean="0">
                        <a:solidFill>
                          <a:srgbClr val="AD1457"/>
                        </a:solidFill>
                        <a:latin typeface="Cambria Math" panose="02040503050406030204" pitchFamily="18" charset="0"/>
                      </a:rPr>
                      <m:t>𝒊</m:t>
                    </m:r>
                    <m:r>
                      <a:rPr lang="en-US" i="1" dirty="0">
                        <a:solidFill>
                          <a:srgbClr val="AD1457"/>
                        </a:solidFill>
                        <a:latin typeface="Cambria Math" panose="02040503050406030204" pitchFamily="18" charset="0"/>
                      </a:rPr>
                      <m:t> </m:t>
                    </m:r>
                  </m:oMath>
                </a14:m>
                <a:r>
                  <a:rPr lang="en-US" dirty="0"/>
                  <a:t>earns profit </a:t>
                </a:r>
                <a14:m>
                  <m:oMath xmlns:m="http://schemas.openxmlformats.org/officeDocument/2006/math">
                    <m:sSub>
                      <m:sSubPr>
                        <m:ctrlPr>
                          <a:rPr lang="en-US" b="1" i="1" dirty="0" smtClean="0">
                            <a:solidFill>
                              <a:srgbClr val="AD1457"/>
                            </a:solidFill>
                            <a:latin typeface="Cambria Math" panose="02040503050406030204" pitchFamily="18" charset="0"/>
                          </a:rPr>
                        </m:ctrlPr>
                      </m:sSubPr>
                      <m:e>
                        <m:r>
                          <a:rPr lang="en-US" b="1" i="1" dirty="0">
                            <a:solidFill>
                              <a:srgbClr val="AD1457"/>
                            </a:solidFill>
                            <a:latin typeface="Cambria Math" panose="02040503050406030204" pitchFamily="18" charset="0"/>
                          </a:rPr>
                          <m:t>𝒈</m:t>
                        </m:r>
                      </m:e>
                      <m:sub>
                        <m:r>
                          <a:rPr lang="en-US" b="1" i="1" dirty="0">
                            <a:solidFill>
                              <a:srgbClr val="AD1457"/>
                            </a:solidFill>
                            <a:latin typeface="Cambria Math" panose="02040503050406030204" pitchFamily="18" charset="0"/>
                          </a:rPr>
                          <m:t>𝒊</m:t>
                        </m:r>
                      </m:sub>
                    </m:sSub>
                    <m:r>
                      <a:rPr lang="en-US" b="1" i="1" dirty="0">
                        <a:solidFill>
                          <a:srgbClr val="AD1457"/>
                        </a:solidFill>
                        <a:latin typeface="Cambria Math" panose="02040503050406030204" pitchFamily="18" charset="0"/>
                      </a:rPr>
                      <m:t>&gt; </m:t>
                    </m:r>
                    <m:r>
                      <a:rPr lang="en-US" b="1" i="1" dirty="0">
                        <a:solidFill>
                          <a:srgbClr val="AD1457"/>
                        </a:solidFill>
                        <a:latin typeface="Cambria Math" panose="02040503050406030204" pitchFamily="18" charset="0"/>
                      </a:rPr>
                      <m:t>𝟎</m:t>
                    </m:r>
                    <m:r>
                      <a:rPr lang="en-US" b="1" i="1" dirty="0">
                        <a:solidFill>
                          <a:srgbClr val="AD1457"/>
                        </a:solidFill>
                        <a:latin typeface="Cambria Math" panose="02040503050406030204" pitchFamily="18" charset="0"/>
                      </a:rPr>
                      <m:t> </m:t>
                    </m:r>
                  </m:oMath>
                </a14:m>
                <a:r>
                  <a:rPr lang="en-US" dirty="0"/>
                  <a:t>if and only if it is executed </a:t>
                </a:r>
                <a:r>
                  <a:rPr lang="en-US" b="1" dirty="0"/>
                  <a:t>no later than </a:t>
                </a:r>
                <a:r>
                  <a:rPr lang="en-US" dirty="0" smtClean="0"/>
                  <a:t>its deadline </a:t>
                </a:r>
                <a14:m>
                  <m:oMath xmlns:m="http://schemas.openxmlformats.org/officeDocument/2006/math">
                    <m:sSub>
                      <m:sSubPr>
                        <m:ctrlPr>
                          <a:rPr lang="en-US" b="1" i="1" dirty="0" smtClean="0">
                            <a:solidFill>
                              <a:srgbClr val="AD1457"/>
                            </a:solidFill>
                            <a:latin typeface="Cambria Math" panose="02040503050406030204" pitchFamily="18" charset="0"/>
                          </a:rPr>
                        </m:ctrlPr>
                      </m:sSubPr>
                      <m:e>
                        <m:r>
                          <a:rPr lang="en-US" b="1" i="1" dirty="0">
                            <a:solidFill>
                              <a:srgbClr val="AD1457"/>
                            </a:solidFill>
                            <a:latin typeface="Cambria Math" panose="02040503050406030204" pitchFamily="18" charset="0"/>
                          </a:rPr>
                          <m:t>𝒅</m:t>
                        </m:r>
                      </m:e>
                      <m:sub>
                        <m:r>
                          <a:rPr lang="en-US" b="1" i="1" dirty="0">
                            <a:solidFill>
                              <a:srgbClr val="AD1457"/>
                            </a:solidFill>
                            <a:latin typeface="Cambria Math" panose="02040503050406030204" pitchFamily="18" charset="0"/>
                          </a:rPr>
                          <m:t>𝒊</m:t>
                        </m:r>
                      </m:sub>
                    </m:sSub>
                    <m:r>
                      <a:rPr lang="en-US" i="1" dirty="0">
                        <a:solidFill>
                          <a:srgbClr val="AD1457"/>
                        </a:solidFill>
                        <a:latin typeface="Cambria Math" panose="02040503050406030204" pitchFamily="18" charset="0"/>
                      </a:rPr>
                      <m:t>.</m:t>
                    </m:r>
                  </m:oMath>
                </a14:m>
                <a:endParaRPr lang="en-US" dirty="0"/>
              </a:p>
              <a:p>
                <a:r>
                  <a:rPr lang="en-US" dirty="0"/>
                  <a:t>We have to find an optimal sequence of jobs such that our total </a:t>
                </a:r>
                <a:r>
                  <a:rPr lang="en-US" b="1" dirty="0"/>
                  <a:t>profit is maximized</a:t>
                </a:r>
                <a:r>
                  <a:rPr lang="en-US" dirty="0"/>
                  <a:t>.</a:t>
                </a:r>
              </a:p>
              <a:p>
                <a:r>
                  <a:rPr lang="en-US" dirty="0">
                    <a:solidFill>
                      <a:srgbClr val="AD1457"/>
                    </a:solidFill>
                  </a:rPr>
                  <a:t>Feasible jobs: A set of job is feasible if there exits </a:t>
                </a:r>
                <a:r>
                  <a:rPr lang="en-US" b="1" dirty="0">
                    <a:solidFill>
                      <a:srgbClr val="AD1457"/>
                    </a:solidFill>
                  </a:rPr>
                  <a:t>at least one sequence </a:t>
                </a:r>
                <a:r>
                  <a:rPr lang="en-US" dirty="0">
                    <a:solidFill>
                      <a:srgbClr val="AD1457"/>
                    </a:solidFill>
                  </a:rPr>
                  <a:t>that allows all the jobs in the set to be executed no later than their respective deadlines.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5679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Using </a:t>
                </a:r>
                <a:r>
                  <a:rPr lang="en-US" dirty="0"/>
                  <a:t>greedy algorithm find an optimal schedule for following jobs with </a:t>
                </a:r>
                <a14:m>
                  <m:oMath xmlns:m="http://schemas.openxmlformats.org/officeDocument/2006/math">
                    <m:r>
                      <a:rPr lang="en-US" b="1" i="1" dirty="0">
                        <a:latin typeface="Cambria Math" panose="02040503050406030204" pitchFamily="18" charset="0"/>
                      </a:rPr>
                      <m:t>𝒏</m:t>
                    </m:r>
                    <m:r>
                      <a:rPr lang="en-US" b="1" i="1" dirty="0">
                        <a:latin typeface="Cambria Math" panose="02040503050406030204" pitchFamily="18" charset="0"/>
                      </a:rPr>
                      <m:t>=</m:t>
                    </m:r>
                    <m:r>
                      <a:rPr lang="en-US" b="1" i="1" dirty="0">
                        <a:latin typeface="Cambria Math" panose="02040503050406030204" pitchFamily="18" charset="0"/>
                      </a:rPr>
                      <m:t>𝟔</m:t>
                    </m:r>
                  </m:oMath>
                </a14:m>
                <a:r>
                  <a:rPr lang="en-US" dirty="0"/>
                  <a:t>. </a:t>
                </a:r>
              </a:p>
              <a:p>
                <a:r>
                  <a:rPr lang="en-US" dirty="0">
                    <a:solidFill>
                      <a:srgbClr val="C00000"/>
                    </a:solidFill>
                  </a:rPr>
                  <a:t>Profits: </a:t>
                </a:r>
                <a14:m>
                  <m:oMath xmlns:m="http://schemas.openxmlformats.org/officeDocument/2006/math">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2</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3</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4</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5</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6</m:t>
                        </m:r>
                      </m:sub>
                    </m:sSub>
                    <m:r>
                      <a:rPr lang="en-US" i="1" dirty="0">
                        <a:solidFill>
                          <a:srgbClr val="C00000"/>
                        </a:solidFill>
                        <a:latin typeface="Cambria Math" panose="02040503050406030204" pitchFamily="18" charset="0"/>
                      </a:rPr>
                      <m:t>) = (15,20,10,7,5,3)  </m:t>
                    </m:r>
                  </m:oMath>
                </a14:m>
                <a:r>
                  <a:rPr lang="en-US" dirty="0">
                    <a:solidFill>
                      <a:srgbClr val="C00000"/>
                    </a:solidFill>
                  </a:rPr>
                  <a:t>&amp;</a:t>
                </a:r>
              </a:p>
              <a:p>
                <a:r>
                  <a:rPr lang="en-US" dirty="0">
                    <a:solidFill>
                      <a:srgbClr val="C00000"/>
                    </a:solidFill>
                  </a:rPr>
                  <a:t>Deadline: </a:t>
                </a:r>
                <a14:m>
                  <m:oMath xmlns:m="http://schemas.openxmlformats.org/officeDocument/2006/math">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2</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3</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4</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5</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6</m:t>
                        </m:r>
                      </m:sub>
                    </m:sSub>
                    <m:r>
                      <a:rPr lang="en-US" i="1" dirty="0">
                        <a:solidFill>
                          <a:srgbClr val="C00000"/>
                        </a:solidFill>
                        <a:latin typeface="Cambria Math" panose="02040503050406030204" pitchFamily="18" charset="0"/>
                      </a:rPr>
                      <m:t>) = (1, 3, 1, 3, 1, 3)</m:t>
                    </m:r>
                  </m:oMath>
                </a14:m>
                <a:endParaRPr lang="en-US" dirty="0">
                  <a:solidFill>
                    <a:srgbClr val="C00000"/>
                  </a:solidFill>
                </a:endParaRPr>
              </a:p>
              <a:p>
                <a:pPr marL="0" indent="0">
                  <a:buNone/>
                </a:pPr>
                <a:r>
                  <a:rPr lang="en-US" dirty="0" smtClean="0">
                    <a:solidFill>
                      <a:srgbClr val="0066FF"/>
                    </a:solidFill>
                  </a:rPr>
                  <a:t>Solution:</a:t>
                </a:r>
              </a:p>
              <a:p>
                <a:pPr marL="400050" lvl="1" indent="0">
                  <a:buNone/>
                </a:pPr>
                <a:r>
                  <a:rPr lang="en-US" sz="2400" dirty="0" smtClean="0"/>
                  <a:t>		Sort the jobs in </a:t>
                </a:r>
                <a:r>
                  <a:rPr lang="en-US" sz="2400" b="1" dirty="0" smtClean="0">
                    <a:solidFill>
                      <a:srgbClr val="AD1457"/>
                    </a:solidFill>
                  </a:rPr>
                  <a:t>decreasing order </a:t>
                </a:r>
                <a:r>
                  <a:rPr lang="en-US" sz="2400" dirty="0" smtClean="0"/>
                  <a:t>of their profit.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 val="1922602082"/>
                        </a:ext>
                      </a:extLst>
                    </a:gridCol>
                    <a:gridCol w="731520">
                      <a:extLst>
                        <a:ext uri="{9D8B030D-6E8A-4147-A177-3AD203B41FA5}">
                          <a16:colId xmlns:a16="http://schemas.microsoft.com/office/drawing/2014/main" xmlns="" val="717586990"/>
                        </a:ext>
                      </a:extLst>
                    </a:gridCol>
                    <a:gridCol w="731520">
                      <a:extLst>
                        <a:ext uri="{9D8B030D-6E8A-4147-A177-3AD203B41FA5}">
                          <a16:colId xmlns:a16="http://schemas.microsoft.com/office/drawing/2014/main" xmlns="" val="3968607451"/>
                        </a:ext>
                      </a:extLst>
                    </a:gridCol>
                    <a:gridCol w="731520">
                      <a:extLst>
                        <a:ext uri="{9D8B030D-6E8A-4147-A177-3AD203B41FA5}">
                          <a16:colId xmlns:a16="http://schemas.microsoft.com/office/drawing/2014/main" xmlns="" val="2999164042"/>
                        </a:ext>
                      </a:extLst>
                    </a:gridCol>
                    <a:gridCol w="731520">
                      <a:extLst>
                        <a:ext uri="{9D8B030D-6E8A-4147-A177-3AD203B41FA5}">
                          <a16:colId xmlns:a16="http://schemas.microsoft.com/office/drawing/2014/main" xmlns="" val="2383096932"/>
                        </a:ext>
                      </a:extLst>
                    </a:gridCol>
                    <a:gridCol w="731520">
                      <a:extLst>
                        <a:ext uri="{9D8B030D-6E8A-4147-A177-3AD203B41FA5}">
                          <a16:colId xmlns:a16="http://schemas.microsoft.com/office/drawing/2014/main" xmlns="" val="3734613195"/>
                        </a:ext>
                      </a:extLst>
                    </a:gridCol>
                    <a:gridCol w="731520">
                      <a:extLst>
                        <a:ext uri="{9D8B030D-6E8A-4147-A177-3AD203B41FA5}">
                          <a16:colId xmlns:a16="http://schemas.microsoft.com/office/drawing/2014/main" xmlns=""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xmlns=""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3364320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0000" r="-250694"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0000" r="-5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0000" r="-4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0000" r="-3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0000" r="-2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0000"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0000" r="-1667" b="-238571"/>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08451" r="-250694"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08451" r="-5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08451" r="-4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08451" r="-3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08451" r="-2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08451"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08451" r="-1667" b="-135211"/>
                          </a:stretch>
                        </a:blipFill>
                      </a:tcPr>
                    </a:tc>
                    <a:extLst>
                      <a:ext uri="{0D108BD9-81ED-4DB2-BD59-A6C34878D82A}">
                        <a16:rowId xmlns:a16="http://schemas.microsoft.com/office/drawing/2014/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211429" r="-250694"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211429" r="-5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211429" r="-4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211429" r="-3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211429" r="-2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211429"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211429" r="-1667" b="-37143"/>
                          </a:stretch>
                        </a:blipFill>
                      </a:tcPr>
                    </a:tc>
                    <a:extLst>
                      <a:ext uri="{0D108BD9-81ED-4DB2-BD59-A6C34878D82A}">
                        <a16:rowId xmlns:a16="http://schemas.microsoft.com/office/drawing/2014/main" val="2033643208"/>
                      </a:ext>
                    </a:extLst>
                  </a:tr>
                </a:tbl>
              </a:graphicData>
            </a:graphic>
          </p:graphicFrame>
        </mc:Fallback>
      </mc:AlternateContent>
      <p:cxnSp>
        <p:nvCxnSpPr>
          <p:cNvPr id="6" name="Straight Arrow Connector 5"/>
          <p:cNvCxnSpPr/>
          <p:nvPr/>
        </p:nvCxnSpPr>
        <p:spPr>
          <a:xfrm flipH="1">
            <a:off x="4722420" y="1688276"/>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55078" y="1345458"/>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993509" y="1844110"/>
            <a:ext cx="265176"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932" y="1840521"/>
            <a:ext cx="268224"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1733" y="265059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Tree>
    <p:extLst>
      <p:ext uri="{BB962C8B-B14F-4D97-AF65-F5344CB8AC3E}">
        <p14:creationId xmlns:p14="http://schemas.microsoft.com/office/powerpoint/2010/main" val="26034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2"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heel(1)">
                                      <p:cBhvr>
                                        <p:cTn id="48" dur="1000"/>
                                        <p:tgtEl>
                                          <p:spTgt spid="8"/>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920375154"/>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 val="1922602082"/>
                        </a:ext>
                      </a:extLst>
                    </a:gridCol>
                    <a:gridCol w="731520">
                      <a:extLst>
                        <a:ext uri="{9D8B030D-6E8A-4147-A177-3AD203B41FA5}">
                          <a16:colId xmlns:a16="http://schemas.microsoft.com/office/drawing/2014/main" xmlns="" val="717586990"/>
                        </a:ext>
                      </a:extLst>
                    </a:gridCol>
                    <a:gridCol w="731520">
                      <a:extLst>
                        <a:ext uri="{9D8B030D-6E8A-4147-A177-3AD203B41FA5}">
                          <a16:colId xmlns:a16="http://schemas.microsoft.com/office/drawing/2014/main" xmlns="" val="3968607451"/>
                        </a:ext>
                      </a:extLst>
                    </a:gridCol>
                    <a:gridCol w="731520">
                      <a:extLst>
                        <a:ext uri="{9D8B030D-6E8A-4147-A177-3AD203B41FA5}">
                          <a16:colId xmlns:a16="http://schemas.microsoft.com/office/drawing/2014/main" xmlns="" val="2999164042"/>
                        </a:ext>
                      </a:extLst>
                    </a:gridCol>
                    <a:gridCol w="731520">
                      <a:extLst>
                        <a:ext uri="{9D8B030D-6E8A-4147-A177-3AD203B41FA5}">
                          <a16:colId xmlns:a16="http://schemas.microsoft.com/office/drawing/2014/main" xmlns="" val="2383096932"/>
                        </a:ext>
                      </a:extLst>
                    </a:gridCol>
                    <a:gridCol w="731520">
                      <a:extLst>
                        <a:ext uri="{9D8B030D-6E8A-4147-A177-3AD203B41FA5}">
                          <a16:colId xmlns:a16="http://schemas.microsoft.com/office/drawing/2014/main" xmlns="" val="3734613195"/>
                        </a:ext>
                      </a:extLst>
                    </a:gridCol>
                    <a:gridCol w="731520">
                      <a:extLst>
                        <a:ext uri="{9D8B030D-6E8A-4147-A177-3AD203B41FA5}">
                          <a16:colId xmlns:a16="http://schemas.microsoft.com/office/drawing/2014/main" xmlns=""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xmlns=""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920375154"/>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0000"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0000"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0000"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0000"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0000"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0000"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0000"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08451"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08451"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08451"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08451"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08451"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08451"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08451"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1429"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1429"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1429"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1429"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1429"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1429"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1429"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2:</a:t>
            </a:r>
          </a:p>
        </p:txBody>
      </p:sp>
      <p:sp>
        <p:nvSpPr>
          <p:cNvPr id="14" name="Rectangle 13"/>
          <p:cNvSpPr/>
          <p:nvPr/>
        </p:nvSpPr>
        <p:spPr>
          <a:xfrm>
            <a:off x="1230087" y="487680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3:</a:t>
            </a:r>
            <a:endParaRPr lang="en-US" sz="2400" dirty="0">
              <a:solidFill>
                <a:srgbClr val="AD1457"/>
              </a:solidFill>
            </a:endParaRPr>
          </a:p>
        </p:txBody>
      </p:sp>
      <p:sp>
        <p:nvSpPr>
          <p:cNvPr id="15" name="Rounded Rectangle 14"/>
          <p:cNvSpPr/>
          <p:nvPr/>
        </p:nvSpPr>
        <p:spPr>
          <a:xfrm>
            <a:off x="5018968" y="2459354"/>
            <a:ext cx="2834640" cy="39622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56614" y="5407356"/>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17" name="Rectangle 16"/>
          <p:cNvSpPr/>
          <p:nvPr/>
        </p:nvSpPr>
        <p:spPr>
          <a:xfrm>
            <a:off x="5418814"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18" name="Rectangle 17"/>
          <p:cNvSpPr/>
          <p:nvPr/>
        </p:nvSpPr>
        <p:spPr>
          <a:xfrm>
            <a:off x="6102342"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19" name="Rectangle 18"/>
          <p:cNvSpPr/>
          <p:nvPr/>
        </p:nvSpPr>
        <p:spPr>
          <a:xfrm>
            <a:off x="6779038"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20" name="Rectangle 19"/>
          <p:cNvSpPr/>
          <p:nvPr/>
        </p:nvSpPr>
        <p:spPr>
          <a:xfrm>
            <a:off x="3056614" y="58674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21" name="Rectangle 20"/>
          <p:cNvSpPr/>
          <p:nvPr/>
        </p:nvSpPr>
        <p:spPr>
          <a:xfrm>
            <a:off x="5418814"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22" name="Rectangle 21"/>
          <p:cNvSpPr/>
          <p:nvPr/>
        </p:nvSpPr>
        <p:spPr>
          <a:xfrm>
            <a:off x="6102342"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23" name="Rectangle 22"/>
          <p:cNvSpPr/>
          <p:nvPr/>
        </p:nvSpPr>
        <p:spPr>
          <a:xfrm>
            <a:off x="6779038"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p:sp>
        <p:nvSpPr>
          <p:cNvPr id="24" name="Oval 23"/>
          <p:cNvSpPr/>
          <p:nvPr/>
        </p:nvSpPr>
        <p:spPr>
          <a:xfrm>
            <a:off x="4049486"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93910" y="5889373"/>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426633"/>
                <a:ext cx="5751383" cy="461665"/>
              </a:xfrm>
              <a:prstGeom prst="rect">
                <a:avLst/>
              </a:prstGeom>
            </p:spPr>
            <p:txBody>
              <a:bodyPr wrap="none">
                <a:spAutoFit/>
              </a:bodyPr>
              <a:lstStyle/>
              <a:p>
                <a:pPr marL="400050" lvl="1" indent="0">
                  <a:buNone/>
                </a:pPr>
                <a:r>
                  <a:rPr lang="da-DK" sz="2400" dirty="0"/>
                  <a:t>Find </a:t>
                </a:r>
                <a:r>
                  <a:rPr lang="en-US" sz="2400" dirty="0"/>
                  <a:t>total position </a:t>
                </a:r>
                <a14:m>
                  <m:oMath xmlns:m="http://schemas.openxmlformats.org/officeDocument/2006/math">
                    <m:r>
                      <a:rPr lang="en-US" sz="2400" i="1" dirty="0">
                        <a:latin typeface="Cambria Math" panose="02040503050406030204" pitchFamily="18" charset="0"/>
                      </a:rPr>
                      <m:t>𝑃</m:t>
                    </m:r>
                    <m:r>
                      <a:rPr lang="en-US" sz="2400" i="1" dirty="0">
                        <a:latin typeface="Cambria Math" panose="02040503050406030204" pitchFamily="18" charset="0"/>
                      </a:rPr>
                      <m:t> =</m:t>
                    </m:r>
                    <m:r>
                      <m:rPr>
                        <m:sty m:val="p"/>
                      </m:rPr>
                      <a:rPr lang="en-US" sz="2400" i="1" dirty="0">
                        <a:latin typeface="Cambria Math" panose="02040503050406030204" pitchFamily="18" charset="0"/>
                      </a:rPr>
                      <m:t>min</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m:t>
                    </m:r>
                    <m:r>
                      <m:rPr>
                        <m:sty m:val="p"/>
                      </m:rPr>
                      <a:rPr lang="en-US" sz="2400" i="1" dirty="0">
                        <a:latin typeface="Cambria Math" panose="02040503050406030204" pitchFamily="18" charset="0"/>
                      </a:rPr>
                      <m:t>max</m:t>
                    </m:r>
                    <m:r>
                      <a:rPr lang="en-US" sz="2400" i="1" dirty="0">
                        <a:latin typeface="Cambria Math" panose="02040503050406030204" pitchFamily="18" charset="0"/>
                      </a:rPr>
                      <m:t>⁡(</m:t>
                    </m:r>
                    <m:r>
                      <a:rPr lang="en-US" sz="2400" i="1" dirty="0">
                        <a:latin typeface="Cambria Math" panose="02040503050406030204" pitchFamily="18" charset="0"/>
                      </a:rPr>
                      <m:t>𝑑𝑖</m:t>
                    </m:r>
                    <m:r>
                      <a:rPr lang="en-US" sz="2400" i="1" dirty="0">
                        <a:latin typeface="Cambria Math" panose="02040503050406030204" pitchFamily="18" charset="0"/>
                      </a:rPr>
                      <m:t>)) </m:t>
                    </m:r>
                  </m:oMath>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5751383" cy="461665"/>
              </a:xfrm>
              <a:prstGeom prst="rect">
                <a:avLst/>
              </a:prstGeom>
              <a:blipFill rotWithShape="0">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3188732" y="2847966"/>
                <a:ext cx="3967689" cy="461665"/>
              </a:xfrm>
              <a:prstGeom prst="rect">
                <a:avLst/>
              </a:prstGeom>
            </p:spPr>
            <p:txBody>
              <a:bodyPr wrap="none">
                <a:spAutoFit/>
              </a:bodyPr>
              <a:lstStyle/>
              <a:p>
                <a:pPr marL="400050" lvl="1" indent="0" algn="ctr">
                  <a:buNone/>
                </a:pPr>
                <a:r>
                  <a:rPr lang="en-US" sz="2400" dirty="0"/>
                  <a:t>Here,</a:t>
                </a:r>
                <a:r>
                  <a:rPr lang="da-DK" sz="2400" dirty="0"/>
                  <a:t> </a:t>
                </a:r>
                <a14:m>
                  <m:oMath xmlns:m="http://schemas.openxmlformats.org/officeDocument/2006/math">
                    <m:r>
                      <a:rPr lang="da-DK" sz="2400" i="1" dirty="0">
                        <a:latin typeface="Cambria Math" panose="02040503050406030204" pitchFamily="18" charset="0"/>
                      </a:rPr>
                      <m:t>𝑃</m:t>
                    </m:r>
                    <m:r>
                      <a:rPr lang="da-DK" sz="2400" i="1" dirty="0">
                        <a:latin typeface="Cambria Math" panose="02040503050406030204" pitchFamily="18" charset="0"/>
                      </a:rPr>
                      <m:t> = </m:t>
                    </m:r>
                    <m:r>
                      <m:rPr>
                        <m:sty m:val="p"/>
                      </m:rPr>
                      <a:rPr lang="da-DK" sz="2400" i="1" dirty="0">
                        <a:latin typeface="Cambria Math" panose="02040503050406030204" pitchFamily="18" charset="0"/>
                      </a:rPr>
                      <m:t>min</m:t>
                    </m:r>
                    <m:r>
                      <a:rPr lang="da-DK" sz="2400" i="1" dirty="0">
                        <a:latin typeface="Cambria Math" panose="02040503050406030204" pitchFamily="18" charset="0"/>
                      </a:rPr>
                      <m:t>⁡(6, 3) = </m:t>
                    </m:r>
                    <m:r>
                      <a:rPr lang="da-DK" sz="2400" b="1" i="1" dirty="0">
                        <a:latin typeface="Cambria Math" panose="02040503050406030204" pitchFamily="18" charset="0"/>
                      </a:rPr>
                      <m:t>𝟑</m:t>
                    </m:r>
                  </m:oMath>
                </a14:m>
                <a:endParaRPr lang="da-DK" sz="2400" b="1" dirty="0"/>
              </a:p>
            </p:txBody>
          </p:sp>
        </mc:Choice>
        <mc:Fallback xmlns="">
          <p:sp>
            <p:nvSpPr>
              <p:cNvPr id="28" name="Rectangle 27"/>
              <p:cNvSpPr>
                <a:spLocks noRot="1" noChangeAspect="1" noMove="1" noResize="1" noEditPoints="1" noAdjustHandles="1" noChangeArrowheads="1" noChangeShapeType="1" noTextEdit="1"/>
              </p:cNvSpPr>
              <p:nvPr/>
            </p:nvSpPr>
            <p:spPr>
              <a:xfrm>
                <a:off x="3188732" y="2847966"/>
                <a:ext cx="3967689" cy="461665"/>
              </a:xfrm>
              <a:prstGeom prst="rect">
                <a:avLst/>
              </a:prstGeom>
              <a:blipFill>
                <a:blip r:embed="rId4"/>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836467"/>
                <a:ext cx="4887300" cy="461665"/>
              </a:xfrm>
              <a:prstGeom prst="rect">
                <a:avLst/>
              </a:prstGeom>
            </p:spPr>
            <p:txBody>
              <a:bodyPr wrap="non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1</m:t>
                    </m:r>
                    <m:r>
                      <a:rPr lang="en-US" sz="2400" i="1" dirty="0">
                        <a:latin typeface="Cambria Math" panose="02040503050406030204" pitchFamily="18" charset="0"/>
                      </a:rPr>
                      <m:t> = 3 </m:t>
                    </m:r>
                  </m:oMath>
                </a14:m>
                <a:r>
                  <a:rPr lang="en-US" sz="2400" dirty="0"/>
                  <a:t>: assign job </a:t>
                </a:r>
                <a14:m>
                  <m:oMath xmlns:m="http://schemas.openxmlformats.org/officeDocument/2006/math">
                    <m:r>
                      <a:rPr lang="en-US" sz="2400" i="1" dirty="0">
                        <a:latin typeface="Cambria Math" panose="02040503050406030204" pitchFamily="18" charset="0"/>
                      </a:rPr>
                      <m:t>1</m:t>
                    </m:r>
                  </m:oMath>
                </a14:m>
                <a:r>
                  <a:rPr lang="en-US" sz="2400" dirty="0"/>
                  <a:t> to position </a:t>
                </a:r>
                <a14:m>
                  <m:oMath xmlns:m="http://schemas.openxmlformats.org/officeDocument/2006/math">
                    <m:r>
                      <a:rPr lang="en-US" sz="2400" i="1" dirty="0">
                        <a:latin typeface="Cambria Math" panose="02040503050406030204" pitchFamily="18" charset="0"/>
                      </a:rPr>
                      <m:t>3</m:t>
                    </m:r>
                  </m:oMath>
                </a14:m>
                <a:endParaRPr lang="da-DK" sz="2400" dirty="0"/>
              </a:p>
            </p:txBody>
          </p:sp>
        </mc:Choice>
        <mc:Fallback xmlns="">
          <p:sp>
            <p:nvSpPr>
              <p:cNvPr id="29" name="Rectangle 28"/>
              <p:cNvSpPr>
                <a:spLocks noRot="1" noChangeAspect="1" noMove="1" noResize="1" noEditPoints="1" noAdjustHandles="1" noChangeArrowheads="1" noChangeShapeType="1" noTextEdit="1"/>
              </p:cNvSpPr>
              <p:nvPr/>
            </p:nvSpPr>
            <p:spPr>
              <a:xfrm>
                <a:off x="2296886" y="4836467"/>
                <a:ext cx="4887300" cy="461665"/>
              </a:xfrm>
              <a:prstGeom prst="rect">
                <a:avLst/>
              </a:prstGeom>
              <a:blipFill rotWithShape="0">
                <a:blip r:embed="rId5"/>
                <a:stretch>
                  <a:fillRect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41108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10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10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heel(1)">
                                      <p:cBhvr>
                                        <p:cTn id="10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26027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72031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1" name="Rectangle 10"/>
          <p:cNvSpPr/>
          <p:nvPr/>
        </p:nvSpPr>
        <p:spPr>
          <a:xfrm>
            <a:off x="6786998"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J1</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 val="1922602082"/>
                        </a:ext>
                      </a:extLst>
                    </a:gridCol>
                    <a:gridCol w="731520">
                      <a:extLst>
                        <a:ext uri="{9D8B030D-6E8A-4147-A177-3AD203B41FA5}">
                          <a16:colId xmlns:a16="http://schemas.microsoft.com/office/drawing/2014/main" xmlns="" val="717586990"/>
                        </a:ext>
                      </a:extLst>
                    </a:gridCol>
                    <a:gridCol w="731520">
                      <a:extLst>
                        <a:ext uri="{9D8B030D-6E8A-4147-A177-3AD203B41FA5}">
                          <a16:colId xmlns:a16="http://schemas.microsoft.com/office/drawing/2014/main" xmlns="" val="3968607451"/>
                        </a:ext>
                      </a:extLst>
                    </a:gridCol>
                    <a:gridCol w="731520">
                      <a:extLst>
                        <a:ext uri="{9D8B030D-6E8A-4147-A177-3AD203B41FA5}">
                          <a16:colId xmlns:a16="http://schemas.microsoft.com/office/drawing/2014/main" xmlns="" val="2999164042"/>
                        </a:ext>
                      </a:extLst>
                    </a:gridCol>
                    <a:gridCol w="731520">
                      <a:extLst>
                        <a:ext uri="{9D8B030D-6E8A-4147-A177-3AD203B41FA5}">
                          <a16:colId xmlns:a16="http://schemas.microsoft.com/office/drawing/2014/main" xmlns="" val="2383096932"/>
                        </a:ext>
                      </a:extLst>
                    </a:gridCol>
                    <a:gridCol w="731520">
                      <a:extLst>
                        <a:ext uri="{9D8B030D-6E8A-4147-A177-3AD203B41FA5}">
                          <a16:colId xmlns:a16="http://schemas.microsoft.com/office/drawing/2014/main" xmlns="" val="3734613195"/>
                        </a:ext>
                      </a:extLst>
                    </a:gridCol>
                    <a:gridCol w="731520">
                      <a:extLst>
                        <a:ext uri="{9D8B030D-6E8A-4147-A177-3AD203B41FA5}">
                          <a16:colId xmlns:a16="http://schemas.microsoft.com/office/drawing/2014/main" xmlns=""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xmlns=""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33643208"/>
                      </a:ext>
                    </a:extLst>
                  </a:tr>
                </a:tbl>
              </a:graphicData>
            </a:graphic>
          </p:graphicFrame>
        </mc:Choice>
        <mc:Fallback xmlns="">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2857"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2857"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2857"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2857"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2857"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2857"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2857"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11268"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11268"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11268"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11268"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11268"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11268"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11268"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4286"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4286"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4286"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4286"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4286"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4286"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4286"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545344"/>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4:</a:t>
            </a:r>
            <a:endParaRPr lang="en-US" sz="2400" dirty="0">
              <a:solidFill>
                <a:srgbClr val="AD1457"/>
              </a:solidFill>
            </a:endParaRPr>
          </a:p>
        </p:txBody>
      </p:sp>
      <p:sp>
        <p:nvSpPr>
          <p:cNvPr id="14" name="Rectangle 13"/>
          <p:cNvSpPr/>
          <p:nvPr/>
        </p:nvSpPr>
        <p:spPr>
          <a:xfrm>
            <a:off x="1230087" y="4706981"/>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5:</a:t>
            </a:r>
            <a:endParaRPr lang="en-US" sz="2400" dirty="0">
              <a:solidFill>
                <a:srgbClr val="AD1457"/>
              </a:solidFill>
            </a:endParaRPr>
          </a:p>
        </p:txBody>
      </p:sp>
      <p:sp>
        <p:nvSpPr>
          <p:cNvPr id="24" name="Oval 23"/>
          <p:cNvSpPr/>
          <p:nvPr/>
        </p:nvSpPr>
        <p:spPr>
          <a:xfrm>
            <a:off x="4778831"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6" y="2505011"/>
                <a:ext cx="4924681" cy="461665"/>
              </a:xfrm>
              <a:prstGeom prst="rect">
                <a:avLst/>
              </a:prstGeom>
            </p:spPr>
            <p:txBody>
              <a:bodyPr wrap="none">
                <a:spAutoFit/>
              </a:bodyPr>
              <a:lstStyle/>
              <a:p>
                <a:pPr marL="400050" lvl="1"/>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2</m:t>
                    </m:r>
                    <m:r>
                      <a:rPr lang="en-US" sz="2400" i="1" dirty="0">
                        <a:latin typeface="Cambria Math" panose="02040503050406030204" pitchFamily="18" charset="0"/>
                      </a:rPr>
                      <m:t> = 1 : </m:t>
                    </m:r>
                  </m:oMath>
                </a14:m>
                <a:r>
                  <a:rPr lang="en-US" sz="2400" dirty="0"/>
                  <a:t>assign job </a:t>
                </a:r>
                <a14:m>
                  <m:oMath xmlns:m="http://schemas.openxmlformats.org/officeDocument/2006/math">
                    <m:r>
                      <a:rPr lang="en-US" sz="2400" i="1" dirty="0">
                        <a:latin typeface="Cambria Math" panose="02040503050406030204" pitchFamily="18" charset="0"/>
                      </a:rPr>
                      <m:t>2</m:t>
                    </m:r>
                  </m:oMath>
                </a14:m>
                <a:r>
                  <a:rPr lang="en-US" sz="2400" dirty="0"/>
                  <a:t> to position </a:t>
                </a:r>
                <a14:m>
                  <m:oMath xmlns:m="http://schemas.openxmlformats.org/officeDocument/2006/math">
                    <m:r>
                      <a:rPr lang="en-US" sz="2400" i="1" dirty="0">
                        <a:latin typeface="Cambria Math" panose="02040503050406030204" pitchFamily="18" charset="0"/>
                      </a:rPr>
                      <m:t>1</m:t>
                    </m:r>
                  </m:oMath>
                </a14:m>
                <a:endParaRPr lang="da-DK"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296886" y="2505011"/>
                <a:ext cx="4924681" cy="461665"/>
              </a:xfrm>
              <a:prstGeom prst="rect">
                <a:avLst/>
              </a:prstGeom>
              <a:blipFill>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666648"/>
                <a:ext cx="4887300" cy="461665"/>
              </a:xfrm>
              <a:prstGeom prst="rect">
                <a:avLst/>
              </a:prstGeom>
            </p:spPr>
            <p:txBody>
              <a:bodyPr wrap="non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3</m:t>
                    </m:r>
                    <m:r>
                      <a:rPr lang="en-US" sz="2400" i="1" dirty="0">
                        <a:latin typeface="Cambria Math" panose="02040503050406030204" pitchFamily="18" charset="0"/>
                      </a:rPr>
                      <m:t> =1 </m:t>
                    </m:r>
                  </m:oMath>
                </a14:m>
                <a:r>
                  <a:rPr lang="en-US" sz="2400" dirty="0"/>
                  <a:t>: assign job </a:t>
                </a:r>
                <a14:m>
                  <m:oMath xmlns:m="http://schemas.openxmlformats.org/officeDocument/2006/math">
                    <m:r>
                      <a:rPr lang="en-US" sz="2400" i="1" dirty="0">
                        <a:latin typeface="Cambria Math" panose="02040503050406030204" pitchFamily="18" charset="0"/>
                      </a:rPr>
                      <m:t>3</m:t>
                    </m:r>
                  </m:oMath>
                </a14:m>
                <a:r>
                  <a:rPr lang="en-US" sz="2400" dirty="0"/>
                  <a:t> to position </a:t>
                </a:r>
                <a14:m>
                  <m:oMath xmlns:m="http://schemas.openxmlformats.org/officeDocument/2006/math">
                    <m:r>
                      <a:rPr lang="en-US" sz="2400" i="1" dirty="0">
                        <a:latin typeface="Cambria Math" panose="02040503050406030204" pitchFamily="18" charset="0"/>
                      </a:rPr>
                      <m:t>1</m:t>
                    </m:r>
                  </m:oMath>
                </a14:m>
                <a:endParaRPr lang="da-DK" sz="2400" dirty="0"/>
              </a:p>
            </p:txBody>
          </p:sp>
        </mc:Choice>
        <mc:Fallback xmlns="">
          <p:sp>
            <p:nvSpPr>
              <p:cNvPr id="29" name="Rectangle 28"/>
              <p:cNvSpPr>
                <a:spLocks noRot="1" noChangeAspect="1" noMove="1" noResize="1" noEditPoints="1" noAdjustHandles="1" noChangeArrowheads="1" noChangeShapeType="1" noTextEdit="1"/>
              </p:cNvSpPr>
              <p:nvPr/>
            </p:nvSpPr>
            <p:spPr>
              <a:xfrm>
                <a:off x="2296886" y="4666648"/>
                <a:ext cx="4887300" cy="461665"/>
              </a:xfrm>
              <a:prstGeom prst="rect">
                <a:avLst/>
              </a:prstGeom>
              <a:blipFill>
                <a:blip r:embed="rId4"/>
                <a:stretch>
                  <a:fillRect t="-9333" b="-32000"/>
                </a:stretch>
              </a:blipFill>
            </p:spPr>
            <p:txBody>
              <a:bodyPr/>
              <a:lstStyle/>
              <a:p>
                <a:r>
                  <a:rPr lang="en-US">
                    <a:noFill/>
                  </a:rPr>
                  <a:t> </a:t>
                </a:r>
              </a:p>
            </p:txBody>
          </p:sp>
        </mc:Fallback>
      </mc:AlternateContent>
      <p:sp>
        <p:nvSpPr>
          <p:cNvPr id="30" name="Oval 29"/>
          <p:cNvSpPr/>
          <p:nvPr/>
        </p:nvSpPr>
        <p:spPr>
          <a:xfrm>
            <a:off x="5529134" y="374603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3151094" y="5390276"/>
            <a:ext cx="5889812" cy="830997"/>
          </a:xfrm>
          <a:prstGeom prst="rect">
            <a:avLst/>
          </a:prstGeom>
          <a:solidFill>
            <a:schemeClr val="bg2">
              <a:lumMod val="95000"/>
            </a:schemeClr>
          </a:solidFill>
        </p:spPr>
        <p:txBody>
          <a:bodyPr wrap="square">
            <a:spAutoFit/>
          </a:bodyPr>
          <a:lstStyle/>
          <a:p>
            <a:pPr algn="just"/>
            <a:r>
              <a:rPr lang="en-US" sz="2400" dirty="0" smtClean="0">
                <a:solidFill>
                  <a:srgbClr val="AD1457"/>
                </a:solidFill>
              </a:rPr>
              <a:t>But position </a:t>
            </a:r>
            <a:r>
              <a:rPr lang="en-US" sz="2400" dirty="0">
                <a:solidFill>
                  <a:srgbClr val="AD1457"/>
                </a:solidFill>
              </a:rPr>
              <a:t>1 is already </a:t>
            </a:r>
            <a:r>
              <a:rPr lang="en-US" sz="2400" dirty="0" smtClean="0">
                <a:solidFill>
                  <a:srgbClr val="AD1457"/>
                </a:solidFill>
              </a:rPr>
              <a:t>occupied and two jobs can not be executed in parallel, </a:t>
            </a:r>
            <a:r>
              <a:rPr lang="en-US" sz="2400" dirty="0">
                <a:solidFill>
                  <a:srgbClr val="AD1457"/>
                </a:solidFill>
              </a:rPr>
              <a:t>so reject job 3</a:t>
            </a:r>
          </a:p>
        </p:txBody>
      </p:sp>
    </p:spTree>
    <p:extLst>
      <p:ext uri="{BB962C8B-B14F-4D97-AF65-F5344CB8AC3E}">
        <p14:creationId xmlns:p14="http://schemas.microsoft.com/office/powerpoint/2010/main" val="12227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10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24" grpId="0" animBg="1"/>
      <p:bldP spid="27" grpId="0"/>
      <p:bldP spid="29" grpId="0"/>
      <p:bldP spid="30"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J4</a:t>
            </a:r>
            <a:endParaRPr lang="en-US" sz="2400" dirty="0">
              <a:solidFill>
                <a:schemeClr val="tx1"/>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 val="1922602082"/>
                        </a:ext>
                      </a:extLst>
                    </a:gridCol>
                    <a:gridCol w="731520">
                      <a:extLst>
                        <a:ext uri="{9D8B030D-6E8A-4147-A177-3AD203B41FA5}">
                          <a16:colId xmlns:a16="http://schemas.microsoft.com/office/drawing/2014/main" xmlns="" val="717586990"/>
                        </a:ext>
                      </a:extLst>
                    </a:gridCol>
                    <a:gridCol w="731520">
                      <a:extLst>
                        <a:ext uri="{9D8B030D-6E8A-4147-A177-3AD203B41FA5}">
                          <a16:colId xmlns:a16="http://schemas.microsoft.com/office/drawing/2014/main" xmlns="" val="3968607451"/>
                        </a:ext>
                      </a:extLst>
                    </a:gridCol>
                    <a:gridCol w="731520">
                      <a:extLst>
                        <a:ext uri="{9D8B030D-6E8A-4147-A177-3AD203B41FA5}">
                          <a16:colId xmlns:a16="http://schemas.microsoft.com/office/drawing/2014/main" xmlns="" val="2999164042"/>
                        </a:ext>
                      </a:extLst>
                    </a:gridCol>
                    <a:gridCol w="731520">
                      <a:extLst>
                        <a:ext uri="{9D8B030D-6E8A-4147-A177-3AD203B41FA5}">
                          <a16:colId xmlns:a16="http://schemas.microsoft.com/office/drawing/2014/main" xmlns="" val="2383096932"/>
                        </a:ext>
                      </a:extLst>
                    </a:gridCol>
                    <a:gridCol w="731520">
                      <a:extLst>
                        <a:ext uri="{9D8B030D-6E8A-4147-A177-3AD203B41FA5}">
                          <a16:colId xmlns:a16="http://schemas.microsoft.com/office/drawing/2014/main" xmlns="" val="3734613195"/>
                        </a:ext>
                      </a:extLst>
                    </a:gridCol>
                    <a:gridCol w="731520">
                      <a:extLst>
                        <a:ext uri="{9D8B030D-6E8A-4147-A177-3AD203B41FA5}">
                          <a16:colId xmlns:a16="http://schemas.microsoft.com/office/drawing/2014/main" xmlns=""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xmlns=""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33643208"/>
                      </a:ext>
                    </a:extLst>
                  </a:tr>
                </a:tbl>
              </a:graphicData>
            </a:graphic>
          </p:graphicFrame>
        </mc:Choice>
        <mc:Fallback xmlns="">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2857"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2857"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2857"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2857"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2857"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2857"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2857"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11268"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11268"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11268"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11268"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11268"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11268"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11268"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4286"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4286"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4286"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4286"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4286"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4286"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4286"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6:</a:t>
            </a:r>
            <a:endParaRPr lang="en-US" sz="2400" dirty="0">
              <a:solidFill>
                <a:srgbClr val="AD1457"/>
              </a:solidFill>
            </a:endParaRPr>
          </a:p>
        </p:txBody>
      </p:sp>
      <p:sp>
        <p:nvSpPr>
          <p:cNvPr id="24" name="Oval 23"/>
          <p:cNvSpPr/>
          <p:nvPr/>
        </p:nvSpPr>
        <p:spPr>
          <a:xfrm>
            <a:off x="6237519"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6" y="2426633"/>
                <a:ext cx="9612085" cy="830997"/>
              </a:xfrm>
              <a:prstGeom prst="rect">
                <a:avLst/>
              </a:prstGeom>
            </p:spPr>
            <p:txBody>
              <a:bodyPr wrap="squar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4</m:t>
                    </m:r>
                    <m:r>
                      <a:rPr lang="en-US" sz="2400" i="1" dirty="0">
                        <a:latin typeface="Cambria Math" panose="02040503050406030204" pitchFamily="18" charset="0"/>
                      </a:rPr>
                      <m:t> =3 : </m:t>
                    </m:r>
                  </m:oMath>
                </a14:m>
                <a:r>
                  <a:rPr lang="en-US" sz="2400" dirty="0"/>
                  <a:t>assign job </a:t>
                </a:r>
                <a14:m>
                  <m:oMath xmlns:m="http://schemas.openxmlformats.org/officeDocument/2006/math">
                    <m:r>
                      <a:rPr lang="en-US" sz="2400" i="1" dirty="0">
                        <a:latin typeface="Cambria Math" panose="02040503050406030204" pitchFamily="18" charset="0"/>
                      </a:rPr>
                      <m:t>4</m:t>
                    </m:r>
                  </m:oMath>
                </a14:m>
                <a:r>
                  <a:rPr lang="en-US" sz="2400" dirty="0"/>
                  <a:t> to position </a:t>
                </a:r>
                <a14:m>
                  <m:oMath xmlns:m="http://schemas.openxmlformats.org/officeDocument/2006/math">
                    <m:r>
                      <a:rPr lang="en-US" sz="2400" i="1" dirty="0">
                        <a:latin typeface="Cambria Math" panose="02040503050406030204" pitchFamily="18" charset="0"/>
                      </a:rPr>
                      <m:t>2 </m:t>
                    </m:r>
                  </m:oMath>
                </a14:m>
                <a:r>
                  <a:rPr lang="en-US" sz="2400" dirty="0"/>
                  <a:t>as, position </a:t>
                </a:r>
                <a14:m>
                  <m:oMath xmlns:m="http://schemas.openxmlformats.org/officeDocument/2006/math">
                    <m:r>
                      <a:rPr lang="en-US" sz="2400" i="1" dirty="0">
                        <a:latin typeface="Cambria Math" panose="02040503050406030204" pitchFamily="18" charset="0"/>
                      </a:rPr>
                      <m:t>3</m:t>
                    </m:r>
                  </m:oMath>
                </a14:m>
                <a:r>
                  <a:rPr lang="en-US" sz="2400" dirty="0"/>
                  <a:t> is not free but position </a:t>
                </a:r>
                <a14:m>
                  <m:oMath xmlns:m="http://schemas.openxmlformats.org/officeDocument/2006/math">
                    <m:r>
                      <a:rPr lang="en-US" sz="2400" i="1" dirty="0">
                        <a:latin typeface="Cambria Math" panose="02040503050406030204" pitchFamily="18" charset="0"/>
                      </a:rPr>
                      <m:t>2</m:t>
                    </m:r>
                  </m:oMath>
                </a14:m>
                <a:r>
                  <a:rPr lang="en-US" sz="2400" dirty="0"/>
                  <a:t> is free.</a:t>
                </a:r>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9612085" cy="830997"/>
              </a:xfrm>
              <a:prstGeom prst="rect">
                <a:avLst/>
              </a:prstGeom>
              <a:blipFill rotWithShape="0">
                <a:blip r:embed="rId3"/>
                <a:stretch>
                  <a:fillRect t="-5147" b="-16912"/>
                </a:stretch>
              </a:blipFill>
            </p:spPr>
            <p:txBody>
              <a:bodyPr/>
              <a:lstStyle/>
              <a:p>
                <a:r>
                  <a:rPr lang="en-US">
                    <a:noFill/>
                  </a:rPr>
                  <a:t> </a:t>
                </a:r>
              </a:p>
            </p:txBody>
          </p:sp>
        </mc:Fallback>
      </mc:AlternateContent>
      <p:sp>
        <p:nvSpPr>
          <p:cNvPr id="29" name="Rectangle 28"/>
          <p:cNvSpPr/>
          <p:nvPr/>
        </p:nvSpPr>
        <p:spPr>
          <a:xfrm>
            <a:off x="1970317" y="4629638"/>
            <a:ext cx="8708569" cy="830997"/>
          </a:xfrm>
          <a:prstGeom prst="rect">
            <a:avLst/>
          </a:prstGeom>
        </p:spPr>
        <p:txBody>
          <a:bodyPr wrap="square">
            <a:spAutoFit/>
          </a:bodyPr>
          <a:lstStyle/>
          <a:p>
            <a:r>
              <a:rPr lang="en-US" sz="2400" dirty="0"/>
              <a:t>Now </a:t>
            </a:r>
            <a:r>
              <a:rPr lang="en-US" sz="2400" b="1" dirty="0"/>
              <a:t>no more free position </a:t>
            </a:r>
            <a:r>
              <a:rPr lang="en-US" sz="2400" dirty="0"/>
              <a:t>is left so no more jobs can be scheduled. </a:t>
            </a:r>
          </a:p>
          <a:p>
            <a:r>
              <a:rPr lang="en-US" sz="2400" dirty="0"/>
              <a:t>The final optimal sequence: </a:t>
            </a:r>
            <a:endParaRPr lang="da-DK" sz="2400" dirty="0"/>
          </a:p>
        </p:txBody>
      </p:sp>
      <p:sp>
        <p:nvSpPr>
          <p:cNvPr id="30" name="Oval 29"/>
          <p:cNvSpPr/>
          <p:nvPr/>
        </p:nvSpPr>
        <p:spPr>
          <a:xfrm>
            <a:off x="6225819" y="387666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1974314" y="5563168"/>
            <a:ext cx="7109640" cy="461665"/>
          </a:xfrm>
          <a:prstGeom prst="rect">
            <a:avLst/>
          </a:prstGeom>
          <a:solidFill>
            <a:schemeClr val="bg2">
              <a:lumMod val="95000"/>
            </a:schemeClr>
          </a:solidFill>
        </p:spPr>
        <p:txBody>
          <a:bodyPr wrap="none">
            <a:spAutoFit/>
          </a:bodyPr>
          <a:lstStyle/>
          <a:p>
            <a:pPr algn="ctr"/>
            <a:r>
              <a:rPr lang="en-US" sz="2400" b="1" dirty="0">
                <a:solidFill>
                  <a:srgbClr val="AD1457"/>
                </a:solidFill>
              </a:rPr>
              <a:t>Execute the job in order </a:t>
            </a:r>
            <a:r>
              <a:rPr lang="en-US" sz="2400" b="1" dirty="0">
                <a:solidFill>
                  <a:srgbClr val="0070C0"/>
                </a:solidFill>
              </a:rPr>
              <a:t>2, 4, 1 </a:t>
            </a:r>
            <a:r>
              <a:rPr lang="en-US" sz="2400" b="1" dirty="0">
                <a:solidFill>
                  <a:srgbClr val="AD1457"/>
                </a:solidFill>
              </a:rPr>
              <a:t>with total profit value </a:t>
            </a:r>
            <a:r>
              <a:rPr lang="en-US" sz="2400" b="1" dirty="0">
                <a:solidFill>
                  <a:srgbClr val="0070C0"/>
                </a:solidFill>
              </a:rPr>
              <a:t>42.</a:t>
            </a:r>
          </a:p>
        </p:txBody>
      </p:sp>
    </p:spTree>
    <p:extLst>
      <p:ext uri="{BB962C8B-B14F-4D97-AF65-F5344CB8AC3E}">
        <p14:creationId xmlns:p14="http://schemas.microsoft.com/office/powerpoint/2010/main" val="20683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2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24" grpId="0" animBg="1"/>
      <p:bldP spid="27" grpId="0"/>
      <p:bldP spid="29" grpId="0"/>
      <p:bldP spid="30"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pPr marL="457200" indent="-457200">
              <a:buFont typeface="+mj-lt"/>
              <a:buAutoNum type="arabicPeriod"/>
            </a:pPr>
            <a:r>
              <a:rPr lang="en-US" dirty="0"/>
              <a:t>Using greedy algorithm find an optimal schedule for following jobs with 𝒏=4. </a:t>
            </a:r>
          </a:p>
          <a:p>
            <a:pPr marL="400050" lvl="1" indent="0">
              <a:buNone/>
            </a:pPr>
            <a:r>
              <a:rPr lang="en-US" sz="2400" dirty="0"/>
              <a:t>Profits: (a, b, c, d) = (20,10,40,30)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 (4, 1, 1, 1)</a:t>
            </a:r>
          </a:p>
          <a:p>
            <a:pPr marL="457200" indent="-457200">
              <a:buFont typeface="+mj-lt"/>
              <a:buAutoNum type="arabicPeriod"/>
            </a:pPr>
            <a:r>
              <a:rPr lang="en-US" dirty="0"/>
              <a:t>Using greedy algorithm find an optimal schedule for following jobs with 𝒏=5. </a:t>
            </a:r>
          </a:p>
          <a:p>
            <a:pPr marL="400050" lvl="1" indent="0">
              <a:buNone/>
            </a:pPr>
            <a:r>
              <a:rPr lang="en-US" sz="2400" dirty="0"/>
              <a:t>Profits: (a, b, c, d, e) = (100,19,27,25,15)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d</a:t>
            </a:r>
            <a:r>
              <a:rPr lang="en-US" sz="2400" baseline="-25000" dirty="0"/>
              <a:t>5</a:t>
            </a:r>
            <a:r>
              <a:rPr lang="en-US" sz="2400" dirty="0"/>
              <a:t>) = (2, 1, 2, 1, 3)</a:t>
            </a:r>
          </a:p>
          <a:p>
            <a:endParaRPr lang="en-US" dirty="0"/>
          </a:p>
        </p:txBody>
      </p:sp>
    </p:spTree>
    <p:extLst>
      <p:ext uri="{BB962C8B-B14F-4D97-AF65-F5344CB8AC3E}">
        <p14:creationId xmlns:p14="http://schemas.microsoft.com/office/powerpoint/2010/main" val="42366527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Algorithm</a:t>
            </a:r>
            <a:endParaRPr lang="en-US" dirty="0"/>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sz="2200" b="1" dirty="0">
                <a:solidFill>
                  <a:schemeClr val="tx2">
                    <a:lumMod val="60000"/>
                    <a:lumOff val="40000"/>
                  </a:schemeClr>
                </a:solidFill>
                <a:latin typeface="Consolas" pitchFamily="49" charset="0"/>
                <a:cs typeface="Consolas" pitchFamily="49" charset="0"/>
              </a:rPr>
              <a:t>Algorithm: Job-Scheduling (P[1..n], D[1..n]) </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Sort all the n jobs in decreasing order of their profit.</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Let total position P = min(n, max(d</a:t>
            </a:r>
            <a:r>
              <a:rPr lang="en-US" sz="2200" b="1" baseline="-25000" dirty="0">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Each position 0, 1, 2…, P is in different set and T({</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 </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for 0 ≤ </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 P.</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Find the set that contains d, let this set be K. if T(K) = 0 reject the job; otherwise:</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Assign the new job to position T(K).</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Find the set that contains T(K) – 1. Call this set L.</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Merge K and L. the value for this new set is the old value of T(L).</a:t>
            </a:r>
          </a:p>
          <a:p>
            <a:endParaRPr lang="en-US" dirty="0">
              <a:solidFill>
                <a:srgbClr val="F9C5D7"/>
              </a:solidFill>
            </a:endParaRPr>
          </a:p>
        </p:txBody>
      </p:sp>
    </p:spTree>
    <p:extLst>
      <p:ext uri="{BB962C8B-B14F-4D97-AF65-F5344CB8AC3E}">
        <p14:creationId xmlns:p14="http://schemas.microsoft.com/office/powerpoint/2010/main" val="38926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63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Prefix Code</a:t>
            </a:r>
            <a:endParaRPr lang="en-IN" dirty="0"/>
          </a:p>
        </p:txBody>
      </p:sp>
      <p:sp>
        <p:nvSpPr>
          <p:cNvPr id="3" name="Content Placeholder 2"/>
          <p:cNvSpPr>
            <a:spLocks noGrp="1"/>
          </p:cNvSpPr>
          <p:nvPr>
            <p:ph idx="1"/>
          </p:nvPr>
        </p:nvSpPr>
        <p:spPr/>
        <p:txBody>
          <a:bodyPr/>
          <a:lstStyle/>
          <a:p>
            <a:r>
              <a:rPr lang="en-IN" dirty="0" smtClean="0"/>
              <a:t>Prefix code is used for </a:t>
            </a:r>
            <a:r>
              <a:rPr lang="en-IN" dirty="0">
                <a:solidFill>
                  <a:srgbClr val="AD1457"/>
                </a:solidFill>
              </a:rPr>
              <a:t>encoding</a:t>
            </a:r>
            <a:r>
              <a:rPr lang="en-IN" dirty="0" smtClean="0"/>
              <a:t>(compression) and </a:t>
            </a:r>
            <a:r>
              <a:rPr lang="en-IN" dirty="0" smtClean="0">
                <a:solidFill>
                  <a:srgbClr val="AD1457"/>
                </a:solidFill>
              </a:rPr>
              <a:t>Decoding</a:t>
            </a:r>
            <a:r>
              <a:rPr lang="en-IN" dirty="0" smtClean="0"/>
              <a:t>(Decompression).</a:t>
            </a:r>
          </a:p>
          <a:p>
            <a:r>
              <a:rPr lang="en-IN" dirty="0" smtClean="0"/>
              <a:t>Prefix Code: Any code that is not prefix of another code is called prefix code.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75314415"/>
              </p:ext>
            </p:extLst>
          </p:nvPr>
        </p:nvGraphicFramePr>
        <p:xfrm>
          <a:off x="548038" y="1854013"/>
          <a:ext cx="5136679" cy="4143136"/>
        </p:xfrm>
        <a:graphic>
          <a:graphicData uri="http://schemas.openxmlformats.org/drawingml/2006/table">
            <a:tbl>
              <a:tblPr firstRow="1" firstCol="1" bandRow="1">
                <a:tableStyleId>{21E4AEA4-8DFA-4A89-87EB-49C32662AFE0}</a:tableStyleId>
              </a:tblPr>
              <a:tblGrid>
                <a:gridCol w="1629105">
                  <a:extLst>
                    <a:ext uri="{9D8B030D-6E8A-4147-A177-3AD203B41FA5}">
                      <a16:colId xmlns:a16="http://schemas.microsoft.com/office/drawing/2014/main" xmlns="" val="354366288"/>
                    </a:ext>
                  </a:extLst>
                </a:gridCol>
                <a:gridCol w="1445260">
                  <a:extLst>
                    <a:ext uri="{9D8B030D-6E8A-4147-A177-3AD203B41FA5}">
                      <a16:colId xmlns:a16="http://schemas.microsoft.com/office/drawing/2014/main" xmlns="" val="1307534128"/>
                    </a:ext>
                  </a:extLst>
                </a:gridCol>
                <a:gridCol w="1031157">
                  <a:extLst>
                    <a:ext uri="{9D8B030D-6E8A-4147-A177-3AD203B41FA5}">
                      <a16:colId xmlns:a16="http://schemas.microsoft.com/office/drawing/2014/main" xmlns="" val="1566708603"/>
                    </a:ext>
                  </a:extLst>
                </a:gridCol>
                <a:gridCol w="1031157">
                  <a:extLst>
                    <a:ext uri="{9D8B030D-6E8A-4147-A177-3AD203B41FA5}">
                      <a16:colId xmlns:a16="http://schemas.microsoft.com/office/drawing/2014/main" xmlns="" val="931776294"/>
                    </a:ext>
                  </a:extLst>
                </a:gridCol>
              </a:tblGrid>
              <a:tr h="517892">
                <a:tc>
                  <a:txBody>
                    <a:bodyPr/>
                    <a:lstStyle/>
                    <a:p>
                      <a:pPr marL="0" marR="0" algn="ctr">
                        <a:lnSpc>
                          <a:spcPct val="115000"/>
                        </a:lnSpc>
                        <a:spcBef>
                          <a:spcPts val="0"/>
                        </a:spcBef>
                        <a:spcAft>
                          <a:spcPts val="0"/>
                        </a:spcAft>
                      </a:pPr>
                      <a:r>
                        <a:rPr lang="en-US" sz="2400" b="0" kern="1200" dirty="0">
                          <a:solidFill>
                            <a:srgbClr val="C00000"/>
                          </a:solidFill>
                          <a:effectLst/>
                          <a:latin typeface="+mn-lt"/>
                          <a:ea typeface="+mn-ea"/>
                          <a:cs typeface="+mn-cs"/>
                        </a:rPr>
                        <a:t>Characters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Frequency</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Code</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Bits</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991759993"/>
                  </a:ext>
                </a:extLst>
              </a:tr>
              <a:tr h="517892">
                <a:tc>
                  <a:txBody>
                    <a:bodyPr/>
                    <a:lstStyle/>
                    <a:p>
                      <a:pPr marL="0" marR="0" algn="ctr">
                        <a:lnSpc>
                          <a:spcPct val="115000"/>
                        </a:lnSpc>
                        <a:spcBef>
                          <a:spcPts val="0"/>
                        </a:spcBef>
                        <a:spcAft>
                          <a:spcPts val="0"/>
                        </a:spcAft>
                      </a:pPr>
                      <a:r>
                        <a:rPr lang="en-US" sz="2400" b="0" dirty="0" smtClean="0">
                          <a:solidFill>
                            <a:srgbClr val="C00000"/>
                          </a:solidFill>
                          <a:effectLst/>
                          <a:latin typeface="+mn-lt"/>
                          <a:ea typeface="+mn-ea"/>
                          <a:cs typeface="+mn-cs"/>
                        </a:rPr>
                        <a:t>a</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a:solidFill>
                            <a:schemeClr val="dk1"/>
                          </a:solidFill>
                          <a:effectLst/>
                          <a:latin typeface="+mn-lt"/>
                          <a:ea typeface="+mn-ea"/>
                          <a:cs typeface="+mn-cs"/>
                        </a:rPr>
                        <a:t>45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000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135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1834702"/>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b</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13</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111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39</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65191657"/>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c</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12</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101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36</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10608895"/>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d</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16</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110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48</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549417200"/>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e</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9</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011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27</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080591537"/>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f</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001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37009335"/>
                  </a:ext>
                </a:extLst>
              </a:tr>
              <a:tr h="517892">
                <a:tc gridSpan="3">
                  <a:txBody>
                    <a:bodyPr/>
                    <a:lstStyle/>
                    <a:p>
                      <a:pPr marL="0" marR="0" algn="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Total bits</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defTabSz="914400" rtl="0" eaLnBrk="1" latinLnBrk="0" hangingPunct="1">
                        <a:lnSpc>
                          <a:spcPct val="115000"/>
                        </a:lnSpc>
                        <a:spcBef>
                          <a:spcPts val="0"/>
                        </a:spcBef>
                        <a:spcAft>
                          <a:spcPts val="0"/>
                        </a:spcAft>
                      </a:pP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lnSpc>
                          <a:spcPct val="115000"/>
                        </a:lnSpc>
                        <a:spcBef>
                          <a:spcPts val="0"/>
                        </a:spcBef>
                        <a:spcAft>
                          <a:spcPts val="0"/>
                        </a:spcAft>
                      </a:pP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290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78531265"/>
                  </a:ext>
                </a:extLst>
              </a:tr>
            </a:tbl>
          </a:graphicData>
        </a:graphic>
      </p:graphicFrame>
    </p:spTree>
    <p:extLst>
      <p:ext uri="{BB962C8B-B14F-4D97-AF65-F5344CB8AC3E}">
        <p14:creationId xmlns:p14="http://schemas.microsoft.com/office/powerpoint/2010/main" val="25568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Huffman code Introduction </a:t>
            </a:r>
            <a:endParaRPr lang="en-US" dirty="0"/>
          </a:p>
        </p:txBody>
      </p:sp>
      <p:sp>
        <p:nvSpPr>
          <p:cNvPr id="3" name="Content Placeholder 2"/>
          <p:cNvSpPr>
            <a:spLocks noGrp="1"/>
          </p:cNvSpPr>
          <p:nvPr>
            <p:ph idx="1"/>
          </p:nvPr>
        </p:nvSpPr>
        <p:spPr/>
        <p:txBody>
          <a:bodyPr/>
          <a:lstStyle/>
          <a:p>
            <a:r>
              <a:rPr lang="en-US" dirty="0"/>
              <a:t>Huffman invented a greedy algorithm that constructs </a:t>
            </a:r>
            <a:r>
              <a:rPr lang="en-US" dirty="0">
                <a:solidFill>
                  <a:srgbClr val="AD1457"/>
                </a:solidFill>
              </a:rPr>
              <a:t>an optimal prefix code </a:t>
            </a:r>
            <a:r>
              <a:rPr lang="en-US" dirty="0"/>
              <a:t>called a Huffman code.</a:t>
            </a:r>
          </a:p>
          <a:p>
            <a:r>
              <a:rPr lang="en-US" dirty="0"/>
              <a:t>Huffman coding is a </a:t>
            </a:r>
            <a:r>
              <a:rPr lang="en-US" dirty="0">
                <a:solidFill>
                  <a:srgbClr val="AD1457"/>
                </a:solidFill>
              </a:rPr>
              <a:t>lossless data compression </a:t>
            </a:r>
            <a:r>
              <a:rPr lang="en-US" dirty="0"/>
              <a:t>algorithm. </a:t>
            </a:r>
          </a:p>
          <a:p>
            <a:r>
              <a:rPr lang="en-US" dirty="0"/>
              <a:t>It assigns </a:t>
            </a:r>
            <a:r>
              <a:rPr lang="en-US" dirty="0">
                <a:solidFill>
                  <a:srgbClr val="AD1457"/>
                </a:solidFill>
              </a:rPr>
              <a:t>variable-length codes </a:t>
            </a:r>
            <a:r>
              <a:rPr lang="en-US" dirty="0"/>
              <a:t>to input characters.</a:t>
            </a:r>
          </a:p>
          <a:p>
            <a:r>
              <a:rPr lang="en-US" dirty="0"/>
              <a:t>Lengths of the assigned codes are based on the </a:t>
            </a:r>
            <a:r>
              <a:rPr lang="en-US" dirty="0">
                <a:solidFill>
                  <a:srgbClr val="AD1457"/>
                </a:solidFill>
              </a:rPr>
              <a:t>frequencies of corresponding characters. </a:t>
            </a:r>
          </a:p>
          <a:p>
            <a:r>
              <a:rPr lang="en-US" dirty="0"/>
              <a:t>The </a:t>
            </a:r>
            <a:r>
              <a:rPr lang="en-US" dirty="0">
                <a:solidFill>
                  <a:schemeClr val="accent5"/>
                </a:solidFill>
              </a:rPr>
              <a:t>most frequent character gets the smallest code </a:t>
            </a:r>
            <a:r>
              <a:rPr lang="en-US" dirty="0"/>
              <a:t>and the </a:t>
            </a:r>
            <a:r>
              <a:rPr lang="en-US" dirty="0">
                <a:solidFill>
                  <a:srgbClr val="0066FF"/>
                </a:solidFill>
              </a:rPr>
              <a:t>least frequent character gets the largest code.</a:t>
            </a:r>
          </a:p>
          <a:p>
            <a:r>
              <a:rPr lang="en-US" dirty="0"/>
              <a:t>The variable-length codes assigned to input characters are </a:t>
            </a:r>
            <a:r>
              <a:rPr lang="en-US" dirty="0">
                <a:solidFill>
                  <a:srgbClr val="AD1457"/>
                </a:solidFill>
              </a:rPr>
              <a:t>Prefix Codes</a:t>
            </a:r>
            <a:r>
              <a:rPr lang="en-US" dirty="0">
                <a:solidFill>
                  <a:srgbClr val="FF0000"/>
                </a:solidFill>
              </a:rPr>
              <a:t>.</a:t>
            </a:r>
          </a:p>
          <a:p>
            <a:endParaRPr lang="en-US" dirty="0"/>
          </a:p>
        </p:txBody>
      </p:sp>
    </p:spTree>
    <p:extLst>
      <p:ext uri="{BB962C8B-B14F-4D97-AF65-F5344CB8AC3E}">
        <p14:creationId xmlns:p14="http://schemas.microsoft.com/office/powerpoint/2010/main" val="260532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following coins are available </a:t>
                </a:r>
                <a:r>
                  <a:rPr lang="en-US" b="1" dirty="0"/>
                  <a:t>with unlimited quantity</a:t>
                </a:r>
                <a:r>
                  <a:rPr lang="en-US" dirty="0"/>
                  <a:t>: </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10 </a:t>
                </a:r>
                <a:endParaRPr lang="en-US" dirty="0">
                  <a:solidFill>
                    <a:srgbClr val="0066FF"/>
                  </a:solidFill>
                  <a:latin typeface="Cambria Math" panose="02040503050406030204" pitchFamily="18" charset="0"/>
                </a:endParaRP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5</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2 </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1 </a:t>
                </a:r>
              </a:p>
              <a:p>
                <a:pPr marL="914400" lvl="1" indent="-457200">
                  <a:buFont typeface="+mj-lt"/>
                  <a:buAutoNum type="arabicPeriod"/>
                </a:pPr>
                <a:r>
                  <a:rPr lang="en-US" dirty="0">
                    <a:solidFill>
                      <a:srgbClr val="0066FF"/>
                    </a:solidFill>
                  </a:rPr>
                  <a:t>50 paisa </a:t>
                </a:r>
              </a:p>
              <a:p>
                <a:endParaRPr lang="en-US" dirty="0"/>
              </a:p>
              <a:p>
                <a:r>
                  <a:rPr lang="en-US" dirty="0"/>
                  <a:t>Our problem is to devise an algorithm for paying a given amount to a customer using </a:t>
                </a:r>
                <a:r>
                  <a:rPr lang="en-US" b="1" dirty="0">
                    <a:solidFill>
                      <a:srgbClr val="AD1457"/>
                    </a:solidFill>
                  </a:rPr>
                  <a:t>the smallest possible number of coins</a:t>
                </a:r>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349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a:t>
            </a:r>
          </a:p>
        </p:txBody>
      </p:sp>
      <p:sp>
        <p:nvSpPr>
          <p:cNvPr id="3" name="Content Placeholder 2"/>
          <p:cNvSpPr>
            <a:spLocks noGrp="1"/>
          </p:cNvSpPr>
          <p:nvPr>
            <p:ph idx="1"/>
          </p:nvPr>
        </p:nvSpPr>
        <p:spPr/>
        <p:txBody>
          <a:bodyPr/>
          <a:lstStyle/>
          <a:p>
            <a:r>
              <a:rPr lang="en-US" dirty="0"/>
              <a:t>In Prefix codes, the codes are assigned in such a way that the code assigned to one character </a:t>
            </a:r>
            <a:r>
              <a:rPr lang="en-US" b="1" dirty="0">
                <a:solidFill>
                  <a:srgbClr val="AD1457"/>
                </a:solidFill>
              </a:rPr>
              <a:t>is not a prefix of code </a:t>
            </a:r>
            <a:r>
              <a:rPr lang="en-US" dirty="0"/>
              <a:t>assigned to any other character. </a:t>
            </a:r>
          </a:p>
          <a:p>
            <a:r>
              <a:rPr lang="en-US" dirty="0"/>
              <a:t>For example,  </a:t>
            </a:r>
          </a:p>
          <a:p>
            <a:endParaRPr lang="en-US" dirty="0" smtClean="0"/>
          </a:p>
          <a:p>
            <a:endParaRPr lang="en-US" dirty="0"/>
          </a:p>
          <a:p>
            <a:endParaRPr lang="en-US" dirty="0" smtClean="0"/>
          </a:p>
          <a:p>
            <a:r>
              <a:rPr lang="en-US" dirty="0" smtClean="0"/>
              <a:t>This </a:t>
            </a:r>
            <a:r>
              <a:rPr lang="en-US" dirty="0"/>
              <a:t>is how Huffman Coding makes sure that there is </a:t>
            </a:r>
            <a:r>
              <a:rPr lang="en-US" b="1" dirty="0">
                <a:solidFill>
                  <a:srgbClr val="AD1457"/>
                </a:solidFill>
              </a:rPr>
              <a:t>no ambiguity </a:t>
            </a:r>
            <a:r>
              <a:rPr lang="en-US" dirty="0"/>
              <a:t>when decoding the generated bit stream.</a:t>
            </a:r>
          </a:p>
          <a:p>
            <a:r>
              <a:rPr lang="en-US" dirty="0"/>
              <a:t>There are mainly two major parts in Huffman Coding</a:t>
            </a:r>
          </a:p>
          <a:p>
            <a:pPr marL="914400" lvl="1" indent="-457200">
              <a:buFont typeface="+mj-lt"/>
              <a:buAutoNum type="arabicPeriod"/>
            </a:pPr>
            <a:r>
              <a:rPr lang="en-US" dirty="0">
                <a:solidFill>
                  <a:srgbClr val="AD1457"/>
                </a:solidFill>
              </a:rPr>
              <a:t>Build a Huffman Tree from input characters.</a:t>
            </a:r>
          </a:p>
          <a:p>
            <a:pPr marL="914400" lvl="1" indent="-457200">
              <a:buFont typeface="+mj-lt"/>
              <a:buAutoNum type="arabicPeriod"/>
            </a:pPr>
            <a:r>
              <a:rPr lang="en-US" dirty="0">
                <a:solidFill>
                  <a:srgbClr val="AD1457"/>
                </a:solidFill>
              </a:rPr>
              <a:t>Traverse the Huffman Tree and assign codes to characters.</a:t>
            </a:r>
          </a:p>
          <a:p>
            <a:endParaRPr lang="en-US" dirty="0"/>
          </a:p>
        </p:txBody>
      </p:sp>
      <p:sp>
        <p:nvSpPr>
          <p:cNvPr id="7" name="Rectangle 6"/>
          <p:cNvSpPr/>
          <p:nvPr/>
        </p:nvSpPr>
        <p:spPr>
          <a:xfrm>
            <a:off x="2528048" y="2164977"/>
            <a:ext cx="7046258" cy="65890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a = 01,  b = 010  and c = 11</a:t>
            </a:r>
            <a:endParaRPr lang="en-US" sz="2800" dirty="0"/>
          </a:p>
        </p:txBody>
      </p:sp>
      <p:sp>
        <p:nvSpPr>
          <p:cNvPr id="4" name="TextBox 3"/>
          <p:cNvSpPr txBox="1"/>
          <p:nvPr/>
        </p:nvSpPr>
        <p:spPr>
          <a:xfrm>
            <a:off x="6911789" y="2263610"/>
            <a:ext cx="2590800" cy="461665"/>
          </a:xfrm>
          <a:prstGeom prst="rect">
            <a:avLst/>
          </a:prstGeom>
          <a:solidFill>
            <a:schemeClr val="accent2">
              <a:lumMod val="20000"/>
              <a:lumOff val="80000"/>
            </a:schemeClr>
          </a:solidFill>
        </p:spPr>
        <p:txBody>
          <a:bodyPr wrap="square" rtlCol="0">
            <a:spAutoFit/>
          </a:bodyPr>
          <a:lstStyle/>
          <a:p>
            <a:pPr algn="ctr"/>
            <a:r>
              <a:rPr lang="en-US" sz="2400" dirty="0" smtClean="0">
                <a:solidFill>
                  <a:srgbClr val="AD1457"/>
                </a:solidFill>
              </a:rPr>
              <a:t>Not a prefix code</a:t>
            </a:r>
            <a:endParaRPr lang="en-US" sz="2400" dirty="0">
              <a:solidFill>
                <a:srgbClr val="AD1457"/>
              </a:solidFill>
            </a:endParaRPr>
          </a:p>
        </p:txBody>
      </p:sp>
      <p:cxnSp>
        <p:nvCxnSpPr>
          <p:cNvPr id="6" name="Straight Connector 5"/>
          <p:cNvCxnSpPr/>
          <p:nvPr/>
        </p:nvCxnSpPr>
        <p:spPr>
          <a:xfrm>
            <a:off x="3090116" y="2686470"/>
            <a:ext cx="3810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4199325" y="2286000"/>
            <a:ext cx="365760" cy="41148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7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3" name="Content Placeholder 2"/>
          <p:cNvSpPr>
            <a:spLocks noGrp="1"/>
          </p:cNvSpPr>
          <p:nvPr>
            <p:ph idx="1"/>
          </p:nvPr>
        </p:nvSpPr>
        <p:spPr/>
        <p:txBody>
          <a:bodyPr/>
          <a:lstStyle/>
          <a:p>
            <a:r>
              <a:rPr lang="en-US" dirty="0"/>
              <a:t>Find the Huffman codes for the following characters.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3472225"/>
              </p:ext>
            </p:extLst>
          </p:nvPr>
        </p:nvGraphicFramePr>
        <p:xfrm>
          <a:off x="2003613" y="1692283"/>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a16="http://schemas.microsoft.com/office/drawing/2014/main" xmlns="" val="354366288"/>
                    </a:ext>
                  </a:extLst>
                </a:gridCol>
                <a:gridCol w="1031157">
                  <a:extLst>
                    <a:ext uri="{9D8B030D-6E8A-4147-A177-3AD203B41FA5}">
                      <a16:colId xmlns:a16="http://schemas.microsoft.com/office/drawing/2014/main" xmlns="" val="1307534128"/>
                    </a:ext>
                  </a:extLst>
                </a:gridCol>
                <a:gridCol w="1031157">
                  <a:extLst>
                    <a:ext uri="{9D8B030D-6E8A-4147-A177-3AD203B41FA5}">
                      <a16:colId xmlns:a16="http://schemas.microsoft.com/office/drawing/2014/main" xmlns="" val="1566708603"/>
                    </a:ext>
                  </a:extLst>
                </a:gridCol>
                <a:gridCol w="1031157">
                  <a:extLst>
                    <a:ext uri="{9D8B030D-6E8A-4147-A177-3AD203B41FA5}">
                      <a16:colId xmlns:a16="http://schemas.microsoft.com/office/drawing/2014/main" xmlns="" val="931776294"/>
                    </a:ext>
                  </a:extLst>
                </a:gridCol>
                <a:gridCol w="1031157">
                  <a:extLst>
                    <a:ext uri="{9D8B030D-6E8A-4147-A177-3AD203B41FA5}">
                      <a16:colId xmlns:a16="http://schemas.microsoft.com/office/drawing/2014/main" xmlns="" val="3173872714"/>
                    </a:ext>
                  </a:extLst>
                </a:gridCol>
                <a:gridCol w="1031157">
                  <a:extLst>
                    <a:ext uri="{9D8B030D-6E8A-4147-A177-3AD203B41FA5}">
                      <a16:colId xmlns:a16="http://schemas.microsoft.com/office/drawing/2014/main" xmlns="" val="699234910"/>
                    </a:ext>
                  </a:extLst>
                </a:gridCol>
                <a:gridCol w="1031157">
                  <a:extLst>
                    <a:ext uri="{9D8B030D-6E8A-4147-A177-3AD203B41FA5}">
                      <a16:colId xmlns:a16="http://schemas.microsoft.com/office/drawing/2014/main" xmlns=""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1834702"/>
                  </a:ext>
                </a:extLst>
              </a:tr>
            </a:tbl>
          </a:graphicData>
        </a:graphic>
      </p:graphicFrame>
      <p:sp>
        <p:nvSpPr>
          <p:cNvPr id="5" name="Rectangle 4"/>
          <p:cNvSpPr/>
          <p:nvPr/>
        </p:nvSpPr>
        <p:spPr>
          <a:xfrm>
            <a:off x="358142" y="3598956"/>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Step 1: </a:t>
            </a:r>
            <a:endParaRPr lang="en-US" sz="2400" b="1" dirty="0">
              <a:solidFill>
                <a:srgbClr val="AD1457"/>
              </a:solidFill>
            </a:endParaRPr>
          </a:p>
        </p:txBody>
      </p:sp>
      <p:sp>
        <p:nvSpPr>
          <p:cNvPr id="6" name="TextBox 5"/>
          <p:cNvSpPr txBox="1"/>
          <p:nvPr/>
        </p:nvSpPr>
        <p:spPr>
          <a:xfrm>
            <a:off x="1481547" y="3598956"/>
            <a:ext cx="8420100" cy="461665"/>
          </a:xfrm>
          <a:prstGeom prst="rect">
            <a:avLst/>
          </a:prstGeom>
          <a:noFill/>
        </p:spPr>
        <p:txBody>
          <a:bodyPr wrap="square" rtlCol="0">
            <a:spAutoFit/>
          </a:bodyPr>
          <a:lstStyle/>
          <a:p>
            <a:pPr algn="just"/>
            <a:r>
              <a:rPr lang="en-US" sz="2400" dirty="0" smtClean="0"/>
              <a:t>Arrange the characters in the Ascending order of their frequency.</a:t>
            </a:r>
            <a:endParaRPr lang="en-US" sz="2400" dirty="0"/>
          </a:p>
        </p:txBody>
      </p:sp>
      <p:sp>
        <p:nvSpPr>
          <p:cNvPr id="13" name="Rectangle 12"/>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14" name="Rectangle 13"/>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5" name="Rectangle 14"/>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16" name="Rectangle 15"/>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7" name="Rectangle 16"/>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8" name="Rectangle 17"/>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Tree>
    <p:extLst>
      <p:ext uri="{BB962C8B-B14F-4D97-AF65-F5344CB8AC3E}">
        <p14:creationId xmlns:p14="http://schemas.microsoft.com/office/powerpoint/2010/main" val="40775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3" grpId="0" animBg="1"/>
      <p:bldP spid="14" grpId="0" animBg="1"/>
      <p:bldP spid="15" grpId="0" animBg="1"/>
      <p:bldP spid="16" grpId="0" animBg="1"/>
      <p:bldP spid="17"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2: </a:t>
            </a:r>
          </a:p>
        </p:txBody>
      </p:sp>
      <p:sp>
        <p:nvSpPr>
          <p:cNvPr id="5" name="TextBox 4"/>
          <p:cNvSpPr txBox="1"/>
          <p:nvPr/>
        </p:nvSpPr>
        <p:spPr>
          <a:xfrm>
            <a:off x="473528" y="1524000"/>
            <a:ext cx="11165477" cy="1938992"/>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t>Extract two nodes with the minimum frequency.</a:t>
            </a:r>
          </a:p>
          <a:p>
            <a:pPr marL="342900" indent="-342900" algn="just">
              <a:buClr>
                <a:schemeClr val="accent6"/>
              </a:buClr>
              <a:buFont typeface="Wingdings" panose="05000000000000000000" pitchFamily="2" charset="2"/>
              <a:buChar char="ü"/>
            </a:pPr>
            <a:r>
              <a:rPr lang="en-US" sz="2400" dirty="0"/>
              <a:t>Create a new internal node with frequency equal to the sum of the two nodes frequencies. </a:t>
            </a:r>
            <a:endParaRPr lang="en-US" sz="2400" dirty="0" smtClean="0"/>
          </a:p>
          <a:p>
            <a:pPr marL="342900" indent="-342900" algn="just">
              <a:buClr>
                <a:schemeClr val="accent6"/>
              </a:buClr>
              <a:buFont typeface="Wingdings" panose="05000000000000000000" pitchFamily="2" charset="2"/>
              <a:buChar char="ü"/>
            </a:pPr>
            <a:r>
              <a:rPr lang="en-US" sz="2400" dirty="0" smtClean="0"/>
              <a:t>Make </a:t>
            </a:r>
            <a:r>
              <a:rPr lang="en-US" sz="2400" dirty="0"/>
              <a:t>the first extracted node as its left child and the other extracted node as its right child.</a:t>
            </a:r>
            <a:r>
              <a:rPr lang="en-US" sz="2400" dirty="0" smtClean="0"/>
              <a:t> </a:t>
            </a:r>
            <a:endParaRPr lang="en-US" sz="2400" dirty="0"/>
          </a:p>
        </p:txBody>
      </p:sp>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8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2000" fill="hold"/>
                                        <p:tgtEl>
                                          <p:spTgt spid="6"/>
                                        </p:tgtEl>
                                        <p:attrNameLst>
                                          <p:attrName>fillcolor</p:attrName>
                                        </p:attrNameLst>
                                      </p:cBhvr>
                                      <p:to>
                                        <a:srgbClr val="92D050"/>
                                      </p:to>
                                    </p:animClr>
                                    <p:set>
                                      <p:cBhvr>
                                        <p:cTn id="17" dur="2000" fill="hold"/>
                                        <p:tgtEl>
                                          <p:spTgt spid="6"/>
                                        </p:tgtEl>
                                        <p:attrNameLst>
                                          <p:attrName>fill.type</p:attrName>
                                        </p:attrNameLst>
                                      </p:cBhvr>
                                      <p:to>
                                        <p:strVal val="solid"/>
                                      </p:to>
                                    </p:set>
                                    <p:set>
                                      <p:cBhvr>
                                        <p:cTn id="18" dur="2000" fill="hold"/>
                                        <p:tgtEl>
                                          <p:spTgt spid="6"/>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7"/>
                                        </p:tgtEl>
                                        <p:attrNameLst>
                                          <p:attrName>fillcolor</p:attrName>
                                        </p:attrNameLst>
                                      </p:cBhvr>
                                      <p:to>
                                        <a:srgbClr val="92D050"/>
                                      </p:to>
                                    </p:animClr>
                                    <p:set>
                                      <p:cBhvr>
                                        <p:cTn id="21" dur="2000" fill="hold"/>
                                        <p:tgtEl>
                                          <p:spTgt spid="7"/>
                                        </p:tgtEl>
                                        <p:attrNameLst>
                                          <p:attrName>fill.type</p:attrName>
                                        </p:attrNameLst>
                                      </p:cBhvr>
                                      <p:to>
                                        <p:strVal val="solid"/>
                                      </p:to>
                                    </p:set>
                                    <p:set>
                                      <p:cBhvr>
                                        <p:cTn id="22" dur="2000" fill="hold"/>
                                        <p:tgtEl>
                                          <p:spTgt spid="7"/>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3: </a:t>
            </a:r>
            <a:endParaRPr lang="en-US" sz="2400" b="1" dirty="0">
              <a:solidFill>
                <a:srgbClr val="AD1457"/>
              </a:solidFill>
            </a:endParaRPr>
          </a:p>
        </p:txBody>
      </p:sp>
      <mc:AlternateContent xmlns:mc="http://schemas.openxmlformats.org/markup-compatibility/2006" xmlns:a14="http://schemas.microsoft.com/office/drawing/2010/main">
        <mc:Choice Requires="a14">
          <p:sp>
            <p:nvSpPr>
              <p:cNvPr id="5" name="TextBox 4"/>
              <p:cNvSpPr txBox="1"/>
              <p:nvPr/>
            </p:nvSpPr>
            <p:spPr>
              <a:xfrm>
                <a:off x="473528" y="1524000"/>
                <a:ext cx="11165477" cy="1200329"/>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t>Rearrange </a:t>
                </a:r>
                <a:r>
                  <a:rPr lang="en-US" sz="2400" dirty="0"/>
                  <a:t>the tree in ascending order.</a:t>
                </a:r>
              </a:p>
              <a:p>
                <a:pPr marL="342900" indent="-342900" algn="just">
                  <a:buClr>
                    <a:schemeClr val="accent6"/>
                  </a:buClr>
                  <a:buFont typeface="Wingdings" panose="05000000000000000000" pitchFamily="2" charset="2"/>
                  <a:buChar char="ü"/>
                </a:pPr>
                <a:r>
                  <a:rPr lang="en-US" sz="2400" dirty="0" smtClean="0"/>
                  <a:t>Assign </a:t>
                </a:r>
                <a14:m>
                  <m:oMath xmlns:m="http://schemas.openxmlformats.org/officeDocument/2006/math">
                    <m:r>
                      <a:rPr lang="en-US" sz="2400" b="1" i="1" dirty="0" smtClean="0">
                        <a:solidFill>
                          <a:srgbClr val="AD1457"/>
                        </a:solidFill>
                        <a:latin typeface="Cambria Math" panose="02040503050406030204" pitchFamily="18" charset="0"/>
                      </a:rPr>
                      <m:t>𝟎</m:t>
                    </m:r>
                    <m:r>
                      <a:rPr lang="en-US" sz="2400" i="1" dirty="0">
                        <a:solidFill>
                          <a:srgbClr val="FF0000"/>
                        </a:solidFill>
                        <a:latin typeface="Cambria Math" panose="02040503050406030204" pitchFamily="18" charset="0"/>
                      </a:rPr>
                      <m:t> </m:t>
                    </m:r>
                  </m:oMath>
                </a14:m>
                <a:r>
                  <a:rPr lang="en-US" sz="2400" dirty="0"/>
                  <a:t>to the left branch and </a:t>
                </a:r>
                <a14:m>
                  <m:oMath xmlns:m="http://schemas.openxmlformats.org/officeDocument/2006/math">
                    <m:r>
                      <a:rPr lang="en-US" sz="2400" b="1" i="1" dirty="0" smtClean="0">
                        <a:solidFill>
                          <a:srgbClr val="AD1457"/>
                        </a:solidFill>
                        <a:latin typeface="Cambria Math" panose="02040503050406030204" pitchFamily="18" charset="0"/>
                      </a:rPr>
                      <m:t>𝟏</m:t>
                    </m:r>
                    <m:r>
                      <a:rPr lang="en-US" sz="2400" i="1" dirty="0">
                        <a:solidFill>
                          <a:srgbClr val="FF0000"/>
                        </a:solidFill>
                        <a:latin typeface="Cambria Math" panose="02040503050406030204" pitchFamily="18" charset="0"/>
                      </a:rPr>
                      <m:t> </m:t>
                    </m:r>
                  </m:oMath>
                </a14:m>
                <a:r>
                  <a:rPr lang="en-US" sz="2400" dirty="0"/>
                  <a:t>to the right branch.</a:t>
                </a:r>
              </a:p>
              <a:p>
                <a:pPr marL="342900" indent="-342900" algn="just">
                  <a:buClr>
                    <a:schemeClr val="accent6"/>
                  </a:buClr>
                  <a:buFont typeface="Wingdings" panose="05000000000000000000" pitchFamily="2" charset="2"/>
                  <a:buChar char="ü"/>
                </a:pPr>
                <a:r>
                  <a:rPr lang="en-US" sz="2400" dirty="0"/>
                  <a:t>Repeat the process to complete the tree</a:t>
                </a:r>
                <a:r>
                  <a:rPr lang="en-US" sz="2400" dirty="0" smtClean="0"/>
                  <a:t>.</a:t>
                </a: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73528" y="1524000"/>
                <a:ext cx="11165477" cy="1200329"/>
              </a:xfrm>
              <a:prstGeom prst="rect">
                <a:avLst/>
              </a:prstGeom>
              <a:blipFill>
                <a:blip r:embed="rId2"/>
                <a:stretch>
                  <a:fillRect l="-765" t="-3553" b="-11168"/>
                </a:stretch>
              </a:blipFill>
            </p:spPr>
            <p:txBody>
              <a:bodyPr/>
              <a:lstStyle/>
              <a:p>
                <a:r>
                  <a:rPr lang="en-US">
                    <a:noFill/>
                  </a:rPr>
                  <a:t> </a:t>
                </a:r>
              </a:p>
            </p:txBody>
          </p:sp>
        </mc:Fallback>
      </mc:AlternateContent>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3" name="Group 22"/>
          <p:cNvGrpSpPr/>
          <p:nvPr/>
        </p:nvGrpSpPr>
        <p:grpSpPr>
          <a:xfrm>
            <a:off x="2586447" y="3532212"/>
            <a:ext cx="2209800" cy="1740829"/>
            <a:chOff x="2586447" y="3532212"/>
            <a:chExt cx="2209800" cy="1740829"/>
          </a:xfrm>
        </p:grpSpPr>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56193" y="5436307"/>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22" name="TextBox 21"/>
          <p:cNvSpPr txBox="1"/>
          <p:nvPr/>
        </p:nvSpPr>
        <p:spPr>
          <a:xfrm>
            <a:off x="6712640" y="5436307"/>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394136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1.04167E-6 1.85185E-6 L -0.21771 -0.00046 " pathEditMode="relative" rAng="0" ptsTypes="AA">
                                      <p:cBhvr>
                                        <p:cTn id="18" dur="2000" fill="hold"/>
                                        <p:tgtEl>
                                          <p:spTgt spid="8"/>
                                        </p:tgtEl>
                                        <p:attrNameLst>
                                          <p:attrName>ppt_x</p:attrName>
                                          <p:attrName>ppt_y</p:attrName>
                                        </p:attrNameLst>
                                      </p:cBhvr>
                                      <p:rCtr x="-10885" y="-23"/>
                                    </p:animMotion>
                                  </p:childTnLst>
                                </p:cTn>
                              </p:par>
                              <p:par>
                                <p:cTn id="19" presetID="50" presetClass="path" presetSubtype="0" accel="50000" decel="50000" fill="hold" nodeType="withEffect">
                                  <p:stCondLst>
                                    <p:cond delay="0"/>
                                  </p:stCondLst>
                                  <p:childTnLst>
                                    <p:animMotion origin="layout" path="M -4.375E-6 1.85185E-6 L 0.10834 1.85185E-6 C 0.15691 1.85185E-6 0.2168 0.04722 0.2168 0.08588 L 0.2168 0.17176 " pathEditMode="relative" rAng="0" ptsTypes="AAAA">
                                      <p:cBhvr>
                                        <p:cTn id="20" dur="2000" fill="hold"/>
                                        <p:tgtEl>
                                          <p:spTgt spid="23"/>
                                        </p:tgtEl>
                                        <p:attrNameLst>
                                          <p:attrName>ppt_x</p:attrName>
                                          <p:attrName>ppt_y</p:attrName>
                                        </p:attrNameLst>
                                      </p:cBhvr>
                                      <p:rCtr x="10833" y="8588"/>
                                    </p:animMotion>
                                  </p:childTnLst>
                                </p:cTn>
                              </p:par>
                              <p:par>
                                <p:cTn id="21" presetID="35" presetClass="path" presetSubtype="0" accel="50000" decel="50000" fill="hold" grpId="0" nodeType="withEffect">
                                  <p:stCondLst>
                                    <p:cond delay="0"/>
                                  </p:stCondLst>
                                  <p:childTnLst>
                                    <p:animMotion origin="layout" path="M -4.375E-6 1.85185E-6 L -0.22148 -0.00046 " pathEditMode="relative" rAng="0" ptsTypes="AA">
                                      <p:cBhvr>
                                        <p:cTn id="22" dur="2000" fill="hold"/>
                                        <p:tgtEl>
                                          <p:spTgt spid="9"/>
                                        </p:tgtEl>
                                        <p:attrNameLst>
                                          <p:attrName>ppt_x</p:attrName>
                                          <p:attrName>ppt_y</p:attrName>
                                        </p:attrNameLst>
                                      </p:cBhvr>
                                      <p:rCtr x="-11081" y="-2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fade">
                                      <p:cBhvr>
                                        <p:cTn id="3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4</a:t>
            </a:r>
            <a:r>
              <a:rPr lang="en-US" sz="2400" b="1" dirty="0" smtClean="0">
                <a:solidFill>
                  <a:srgbClr val="AD1457"/>
                </a:solidFill>
              </a:rPr>
              <a:t>: </a:t>
            </a:r>
            <a:endParaRPr lang="en-US" sz="2400" b="1" dirty="0">
              <a:solidFill>
                <a:srgbClr val="AD1457"/>
              </a:solidFill>
            </a:endParaRPr>
          </a:p>
        </p:txBody>
      </p:sp>
      <p:sp>
        <p:nvSpPr>
          <p:cNvPr id="8" name="Rectangle 7"/>
          <p:cNvSpPr/>
          <p:nvPr/>
        </p:nvSpPr>
        <p:spPr>
          <a:xfrm>
            <a:off x="2721934"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4058896"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8532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248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9" name="Group 28"/>
          <p:cNvGrpSpPr/>
          <p:nvPr/>
        </p:nvGrpSpPr>
        <p:grpSpPr>
          <a:xfrm>
            <a:off x="5222069" y="2049967"/>
            <a:ext cx="2209800" cy="1740829"/>
            <a:chOff x="5222069" y="1945463"/>
            <a:chExt cx="2209800" cy="1740829"/>
          </a:xfrm>
        </p:grpSpPr>
        <p:grpSp>
          <p:nvGrpSpPr>
            <p:cNvPr id="3" name="Group 2"/>
            <p:cNvGrpSpPr/>
            <p:nvPr/>
          </p:nvGrpSpPr>
          <p:grpSpPr>
            <a:xfrm>
              <a:off x="5222069" y="1945463"/>
              <a:ext cx="2209800" cy="1740829"/>
              <a:chOff x="4912788" y="2846412"/>
              <a:chExt cx="2209800" cy="1740829"/>
            </a:xfrm>
          </p:grpSpPr>
          <p:sp>
            <p:nvSpPr>
              <p:cNvPr id="6" name="Rectangle 5"/>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22" name="TextBox 21"/>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18" name="Oval 17"/>
          <p:cNvSpPr/>
          <p:nvPr/>
        </p:nvSpPr>
        <p:spPr>
          <a:xfrm>
            <a:off x="3400060" y="85318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19" name="Straight Connector 18"/>
          <p:cNvCxnSpPr>
            <a:stCxn id="18" idx="3"/>
            <a:endCxn id="8" idx="0"/>
          </p:cNvCxnSpPr>
          <p:nvPr/>
        </p:nvCxnSpPr>
        <p:spPr>
          <a:xfrm flipH="1">
            <a:off x="3179134" y="1555621"/>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5"/>
            <a:endCxn id="9" idx="0"/>
          </p:cNvCxnSpPr>
          <p:nvPr/>
        </p:nvCxnSpPr>
        <p:spPr>
          <a:xfrm>
            <a:off x="4102500" y="1555621"/>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321987" y="4582112"/>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9" name="Rectangle 38"/>
          <p:cNvSpPr/>
          <p:nvPr/>
        </p:nvSpPr>
        <p:spPr>
          <a:xfrm>
            <a:off x="5120256"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9108269"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cxnSp>
        <p:nvCxnSpPr>
          <p:cNvPr id="41" name="Straight Connector 40"/>
          <p:cNvCxnSpPr/>
          <p:nvPr/>
        </p:nvCxnSpPr>
        <p:spPr>
          <a:xfrm>
            <a:off x="1380881" y="410980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794411" y="398724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684461" y="4555220"/>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Tree>
    <p:extLst>
      <p:ext uri="{BB962C8B-B14F-4D97-AF65-F5344CB8AC3E}">
        <p14:creationId xmlns:p14="http://schemas.microsoft.com/office/powerpoint/2010/main" val="16134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par>
                                <p:cTn id="42" presetID="22" presetClass="entr" presetSubtype="8"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1500"/>
                                        <p:tgtEl>
                                          <p:spTgt spid="3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1500"/>
                                        <p:tgtEl>
                                          <p:spTgt spid="39"/>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1500"/>
                                        <p:tgtEl>
                                          <p:spTgt spid="4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8" grpId="0" animBg="1"/>
      <p:bldP spid="39"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5: </a:t>
            </a:r>
            <a:endParaRPr lang="en-US" sz="2400" b="1" dirty="0">
              <a:solidFill>
                <a:srgbClr val="AD1457"/>
              </a:solidFill>
            </a:endParaRPr>
          </a:p>
        </p:txBody>
      </p:sp>
      <p:grpSp>
        <p:nvGrpSpPr>
          <p:cNvPr id="30" name="Group 29"/>
          <p:cNvGrpSpPr/>
          <p:nvPr/>
        </p:nvGrpSpPr>
        <p:grpSpPr>
          <a:xfrm>
            <a:off x="2387301" y="1878097"/>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9" name="Rectangle 38"/>
          <p:cNvSpPr/>
          <p:nvPr/>
        </p:nvSpPr>
        <p:spPr>
          <a:xfrm>
            <a:off x="4689182" y="200451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8298369" y="19783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45" name="Group 44"/>
          <p:cNvGrpSpPr/>
          <p:nvPr/>
        </p:nvGrpSpPr>
        <p:grpSpPr>
          <a:xfrm>
            <a:off x="5874561" y="1851205"/>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46" name="Oval 45"/>
          <p:cNvSpPr/>
          <p:nvPr/>
        </p:nvSpPr>
        <p:spPr>
          <a:xfrm>
            <a:off x="3800399" y="69756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47" name="Straight Connector 46"/>
          <p:cNvCxnSpPr>
            <a:stCxn id="46" idx="3"/>
            <a:endCxn id="36" idx="0"/>
          </p:cNvCxnSpPr>
          <p:nvPr/>
        </p:nvCxnSpPr>
        <p:spPr>
          <a:xfrm flipH="1">
            <a:off x="3451030" y="1400007"/>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39" idx="0"/>
          </p:cNvCxnSpPr>
          <p:nvPr/>
        </p:nvCxnSpPr>
        <p:spPr>
          <a:xfrm>
            <a:off x="4502839" y="1400007"/>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4064095"/>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62" name="Group 61"/>
          <p:cNvGrpSpPr/>
          <p:nvPr/>
        </p:nvGrpSpPr>
        <p:grpSpPr>
          <a:xfrm>
            <a:off x="2408549" y="3998122"/>
            <a:ext cx="2103120" cy="1645920"/>
            <a:chOff x="5012416" y="4555221"/>
            <a:chExt cx="2251362" cy="1767721"/>
          </a:xfrm>
        </p:grpSpPr>
        <p:grpSp>
          <p:nvGrpSpPr>
            <p:cNvPr id="63" name="Group 62"/>
            <p:cNvGrpSpPr/>
            <p:nvPr/>
          </p:nvGrpSpPr>
          <p:grpSpPr>
            <a:xfrm>
              <a:off x="5012416" y="4555221"/>
              <a:ext cx="2251362" cy="1767721"/>
              <a:chOff x="1771675" y="3644277"/>
              <a:chExt cx="2251362" cy="1767721"/>
            </a:xfrm>
          </p:grpSpPr>
          <p:sp>
            <p:nvSpPr>
              <p:cNvPr id="66" name="Rectangle 65"/>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76" name="Group 75"/>
          <p:cNvGrpSpPr/>
          <p:nvPr/>
        </p:nvGrpSpPr>
        <p:grpSpPr>
          <a:xfrm>
            <a:off x="4799574" y="3998122"/>
            <a:ext cx="3017520" cy="2560320"/>
            <a:chOff x="2539701" y="3998122"/>
            <a:chExt cx="3216281" cy="2921359"/>
          </a:xfrm>
        </p:grpSpPr>
        <p:sp>
          <p:nvSpPr>
            <p:cNvPr id="53" name="TextBox 52"/>
            <p:cNvSpPr txBox="1"/>
            <p:nvPr/>
          </p:nvSpPr>
          <p:spPr>
            <a:xfrm>
              <a:off x="2887270" y="5859065"/>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4043717" y="5859065"/>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4841582" y="530506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25397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38351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3191950" y="517865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2996901" y="588109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3894390" y="588109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3952799" y="399812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3603430" y="4700562"/>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4655239" y="4700562"/>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1380881" y="384854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6200000" flipH="1">
            <a:off x="794411" y="372598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44583" y="4500527"/>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6954818" y="4500527"/>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554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1500"/>
                                        <p:tgtEl>
                                          <p:spTgt spid="3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1500"/>
                                        <p:tgtEl>
                                          <p:spTgt spid="39"/>
                                        </p:tgtEl>
                                      </p:cBhvr>
                                    </p:animEffect>
                                  </p:childTnLst>
                                </p:cTn>
                              </p:par>
                              <p:par>
                                <p:cTn id="15" presetID="22" presetClass="entr" presetSubtype="1"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1500"/>
                                        <p:tgtEl>
                                          <p:spTgt spid="4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1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par>
                                <p:cTn id="31" presetID="22" presetClass="entr" presetSubtype="1"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up)">
                                      <p:cBhvr>
                                        <p:cTn id="38" dur="500"/>
                                        <p:tgtEl>
                                          <p:spTgt spid="79"/>
                                        </p:tgtEl>
                                      </p:cBhvr>
                                    </p:animEffect>
                                  </p:childTnLst>
                                </p:cTn>
                              </p:par>
                              <p:par>
                                <p:cTn id="39" presetID="22" presetClass="entr" presetSubtype="8"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1500"/>
                                        <p:tgtEl>
                                          <p:spTgt spid="61"/>
                                        </p:tgtEl>
                                      </p:cBhvr>
                                    </p:animEffect>
                                  </p:childTnLst>
                                </p:cTn>
                              </p:par>
                              <p:par>
                                <p:cTn id="47" presetID="22" presetClass="entr" presetSubtype="1"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1500"/>
                                        <p:tgtEl>
                                          <p:spTgt spid="62"/>
                                        </p:tgtEl>
                                      </p:cBhvr>
                                    </p:animEffect>
                                  </p:childTnLst>
                                </p:cTn>
                              </p:par>
                              <p:par>
                                <p:cTn id="50" presetID="22" presetClass="entr" presetSubtype="1"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up)">
                                      <p:cBhvr>
                                        <p:cTn id="52" dur="1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0" grpId="0" animBg="1"/>
      <p:bldP spid="46" grpId="0" animBg="1"/>
      <p:bldP spid="61" grpId="0" animBg="1"/>
      <p:bldP spid="80" grpId="0"/>
      <p:bldP spid="8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6: </a:t>
            </a:r>
            <a:endParaRPr lang="en-US" sz="2400" b="1" dirty="0">
              <a:solidFill>
                <a:srgbClr val="AD1457"/>
              </a:solidFill>
            </a:endParaRPr>
          </a:p>
        </p:txBody>
      </p:sp>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34320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408549" y="3366113"/>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10" name="Group 9"/>
          <p:cNvGrpSpPr/>
          <p:nvPr/>
        </p:nvGrpSpPr>
        <p:grpSpPr>
          <a:xfrm>
            <a:off x="4799574" y="3366113"/>
            <a:ext cx="3200400" cy="2743200"/>
            <a:chOff x="4799574" y="3366113"/>
            <a:chExt cx="3200400" cy="2743200"/>
          </a:xfrm>
        </p:grpSpPr>
        <p:sp>
          <p:nvSpPr>
            <p:cNvPr id="53" name="TextBox 52"/>
            <p:cNvSpPr txBox="1"/>
            <p:nvPr/>
          </p:nvSpPr>
          <p:spPr>
            <a:xfrm>
              <a:off x="5145427" y="5113566"/>
              <a:ext cx="363954" cy="429318"/>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6296164" y="5113566"/>
              <a:ext cx="363954" cy="429318"/>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28856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5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1" nodeType="clickEffect">
                                  <p:stCondLst>
                                    <p:cond delay="0"/>
                                  </p:stCondLst>
                                  <p:childTnLst>
                                    <p:animMotion origin="layout" path="M 2.91667E-6 3.7037E-6 L -0.5125 -0.23774 " pathEditMode="relative" rAng="0" ptsTypes="AA">
                                      <p:cBhvr>
                                        <p:cTn id="35" dur="2000" fill="hold"/>
                                        <p:tgtEl>
                                          <p:spTgt spid="61"/>
                                        </p:tgtEl>
                                        <p:attrNameLst>
                                          <p:attrName>ppt_x</p:attrName>
                                          <p:attrName>ppt_y</p:attrName>
                                        </p:attrNameLst>
                                      </p:cBhvr>
                                      <p:rCtr x="-25625" y="-11898"/>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P spid="61" grpId="0" animBg="1"/>
      <p:bldP spid="61" grpId="1" animBg="1"/>
      <p:bldP spid="74" grpId="0"/>
      <p:bldP spid="7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7: </a:t>
            </a:r>
            <a:endParaRPr lang="en-US" sz="2400" b="1" dirty="0">
              <a:solidFill>
                <a:srgbClr val="AD1457"/>
              </a:solidFill>
            </a:endParaRPr>
          </a:p>
        </p:txBody>
      </p:sp>
      <p:sp>
        <p:nvSpPr>
          <p:cNvPr id="61" name="Rectangle 60"/>
          <p:cNvSpPr/>
          <p:nvPr/>
        </p:nvSpPr>
        <p:spPr>
          <a:xfrm>
            <a:off x="2603985" y="2114273"/>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973323" y="3688841"/>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10" name="Group 9"/>
          <p:cNvGrpSpPr/>
          <p:nvPr/>
        </p:nvGrpSpPr>
        <p:grpSpPr>
          <a:xfrm>
            <a:off x="5364348" y="3688841"/>
            <a:ext cx="3200400" cy="2743200"/>
            <a:chOff x="4799574" y="3366113"/>
            <a:chExt cx="3200400" cy="2743200"/>
          </a:xfrm>
        </p:grpSpPr>
        <p:sp>
          <p:nvSpPr>
            <p:cNvPr id="53" name="TextBox 52"/>
            <p:cNvSpPr txBox="1"/>
            <p:nvPr/>
          </p:nvSpPr>
          <p:spPr>
            <a:xfrm>
              <a:off x="5145427" y="5113566"/>
              <a:ext cx="363954" cy="429318"/>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6296164" y="5113566"/>
              <a:ext cx="363954" cy="429318"/>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3" name="Group 2"/>
          <p:cNvGrpSpPr/>
          <p:nvPr/>
        </p:nvGrpSpPr>
        <p:grpSpPr>
          <a:xfrm>
            <a:off x="4079693" y="2015379"/>
            <a:ext cx="3100224" cy="1673462"/>
            <a:chOff x="3514919" y="1692651"/>
            <a:chExt cx="3100224" cy="1673462"/>
          </a:xfrm>
        </p:grpSpPr>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3" name="Oval 32"/>
          <p:cNvSpPr/>
          <p:nvPr/>
        </p:nvSpPr>
        <p:spPr>
          <a:xfrm>
            <a:off x="3961764" y="751356"/>
            <a:ext cx="914400" cy="91440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100</a:t>
            </a:r>
            <a:endParaRPr lang="en-US" sz="2400" dirty="0">
              <a:solidFill>
                <a:schemeClr val="tx1"/>
              </a:solidFill>
            </a:endParaRPr>
          </a:p>
        </p:txBody>
      </p:sp>
      <p:cxnSp>
        <p:nvCxnSpPr>
          <p:cNvPr id="34" name="Straight Connector 33"/>
          <p:cNvCxnSpPr>
            <a:stCxn id="33" idx="3"/>
            <a:endCxn id="61" idx="0"/>
          </p:cNvCxnSpPr>
          <p:nvPr/>
        </p:nvCxnSpPr>
        <p:spPr>
          <a:xfrm flipH="1">
            <a:off x="3061185" y="1531845"/>
            <a:ext cx="1034490" cy="58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3" idx="5"/>
            <a:endCxn id="46" idx="0"/>
          </p:cNvCxnSpPr>
          <p:nvPr/>
        </p:nvCxnSpPr>
        <p:spPr>
          <a:xfrm>
            <a:off x="4742253" y="1531845"/>
            <a:ext cx="908458" cy="4835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24107" y="1461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9" name="TextBox 38"/>
          <p:cNvSpPr txBox="1"/>
          <p:nvPr/>
        </p:nvSpPr>
        <p:spPr>
          <a:xfrm>
            <a:off x="5193249" y="146149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25190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000"/>
                                        <p:tgtEl>
                                          <p:spTgt spid="10"/>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10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down)">
                                      <p:cBhvr>
                                        <p:cTn id="22" dur="10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33" grpId="0" animBg="1"/>
      <p:bldP spid="38" grpId="0"/>
      <p:bldP spid="3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8: </a:t>
            </a:r>
            <a:endParaRPr lang="en-US" sz="2400" b="1" dirty="0">
              <a:solidFill>
                <a:srgbClr val="AD1457"/>
              </a:solidFill>
            </a:endParaRPr>
          </a:p>
        </p:txBody>
      </p:sp>
      <p:pic>
        <p:nvPicPr>
          <p:cNvPr id="5" name="Picture 4"/>
          <p:cNvPicPr>
            <a:picLocks noChangeAspect="1"/>
          </p:cNvPicPr>
          <p:nvPr/>
        </p:nvPicPr>
        <p:blipFill>
          <a:blip r:embed="rId2"/>
          <a:stretch>
            <a:fillRect/>
          </a:stretch>
        </p:blipFill>
        <p:spPr>
          <a:xfrm>
            <a:off x="455502" y="2030506"/>
            <a:ext cx="4480560" cy="4485065"/>
          </a:xfrm>
          <a:prstGeom prst="rect">
            <a:avLst/>
          </a:prstGeom>
        </p:spPr>
      </p:pic>
      <p:graphicFrame>
        <p:nvGraphicFramePr>
          <p:cNvPr id="40" name="Table 39"/>
          <p:cNvGraphicFramePr>
            <a:graphicFrameLocks noGrp="1"/>
          </p:cNvGraphicFramePr>
          <p:nvPr>
            <p:extLst>
              <p:ext uri="{D42A27DB-BD31-4B8C-83A1-F6EECF244321}">
                <p14:modId xmlns:p14="http://schemas.microsoft.com/office/powerpoint/2010/main" val="524838255"/>
              </p:ext>
            </p:extLst>
          </p:nvPr>
        </p:nvGraphicFramePr>
        <p:xfrm>
          <a:off x="2649072" y="831672"/>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a16="http://schemas.microsoft.com/office/drawing/2014/main" xmlns="" val="354366288"/>
                    </a:ext>
                  </a:extLst>
                </a:gridCol>
                <a:gridCol w="1031157">
                  <a:extLst>
                    <a:ext uri="{9D8B030D-6E8A-4147-A177-3AD203B41FA5}">
                      <a16:colId xmlns:a16="http://schemas.microsoft.com/office/drawing/2014/main" xmlns="" val="1307534128"/>
                    </a:ext>
                  </a:extLst>
                </a:gridCol>
                <a:gridCol w="1031157">
                  <a:extLst>
                    <a:ext uri="{9D8B030D-6E8A-4147-A177-3AD203B41FA5}">
                      <a16:colId xmlns:a16="http://schemas.microsoft.com/office/drawing/2014/main" xmlns="" val="1566708603"/>
                    </a:ext>
                  </a:extLst>
                </a:gridCol>
                <a:gridCol w="1031157">
                  <a:extLst>
                    <a:ext uri="{9D8B030D-6E8A-4147-A177-3AD203B41FA5}">
                      <a16:colId xmlns:a16="http://schemas.microsoft.com/office/drawing/2014/main" xmlns="" val="931776294"/>
                    </a:ext>
                  </a:extLst>
                </a:gridCol>
                <a:gridCol w="1031157">
                  <a:extLst>
                    <a:ext uri="{9D8B030D-6E8A-4147-A177-3AD203B41FA5}">
                      <a16:colId xmlns:a16="http://schemas.microsoft.com/office/drawing/2014/main" xmlns="" val="3173872714"/>
                    </a:ext>
                  </a:extLst>
                </a:gridCol>
                <a:gridCol w="1031157">
                  <a:extLst>
                    <a:ext uri="{9D8B030D-6E8A-4147-A177-3AD203B41FA5}">
                      <a16:colId xmlns:a16="http://schemas.microsoft.com/office/drawing/2014/main" xmlns="" val="699234910"/>
                    </a:ext>
                  </a:extLst>
                </a:gridCol>
                <a:gridCol w="1031157">
                  <a:extLst>
                    <a:ext uri="{9D8B030D-6E8A-4147-A177-3AD203B41FA5}">
                      <a16:colId xmlns:a16="http://schemas.microsoft.com/office/drawing/2014/main" xmlns=""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1834702"/>
                  </a:ext>
                </a:extLst>
              </a:tr>
            </a:tbl>
          </a:graphicData>
        </a:graphic>
      </p:graphicFrame>
      <p:sp>
        <p:nvSpPr>
          <p:cNvPr id="41" name="Rectangle 40"/>
          <p:cNvSpPr/>
          <p:nvPr/>
        </p:nvSpPr>
        <p:spPr>
          <a:xfrm>
            <a:off x="5803494"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0</a:t>
            </a:r>
            <a:endParaRPr lang="en-US" sz="2800" dirty="0">
              <a:solidFill>
                <a:srgbClr val="AD1457"/>
              </a:solidFill>
            </a:endParaRPr>
          </a:p>
        </p:txBody>
      </p:sp>
      <p:sp>
        <p:nvSpPr>
          <p:cNvPr id="42" name="Rectangle 41"/>
          <p:cNvSpPr/>
          <p:nvPr/>
        </p:nvSpPr>
        <p:spPr>
          <a:xfrm>
            <a:off x="6800343"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101</a:t>
            </a:r>
            <a:endParaRPr lang="en-US" sz="2800" dirty="0">
              <a:solidFill>
                <a:srgbClr val="AD1457"/>
              </a:solidFill>
            </a:endParaRPr>
          </a:p>
        </p:txBody>
      </p:sp>
      <p:sp>
        <p:nvSpPr>
          <p:cNvPr id="43" name="Rectangle 42"/>
          <p:cNvSpPr/>
          <p:nvPr/>
        </p:nvSpPr>
        <p:spPr>
          <a:xfrm>
            <a:off x="78102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100</a:t>
            </a:r>
            <a:endParaRPr lang="en-US" sz="2800" dirty="0">
              <a:solidFill>
                <a:srgbClr val="AD1457"/>
              </a:solidFill>
            </a:endParaRPr>
          </a:p>
        </p:txBody>
      </p:sp>
      <p:sp>
        <p:nvSpPr>
          <p:cNvPr id="44" name="Rectangle 43"/>
          <p:cNvSpPr/>
          <p:nvPr/>
        </p:nvSpPr>
        <p:spPr>
          <a:xfrm>
            <a:off x="88593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111</a:t>
            </a:r>
            <a:endParaRPr lang="en-US" sz="2800" dirty="0">
              <a:solidFill>
                <a:srgbClr val="AD1457"/>
              </a:solidFill>
            </a:endParaRPr>
          </a:p>
        </p:txBody>
      </p:sp>
      <p:sp>
        <p:nvSpPr>
          <p:cNvPr id="45" name="Rectangle 44"/>
          <p:cNvSpPr/>
          <p:nvPr/>
        </p:nvSpPr>
        <p:spPr>
          <a:xfrm>
            <a:off x="9882330"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1101</a:t>
            </a:r>
            <a:endParaRPr lang="en-US" sz="2800" dirty="0">
              <a:solidFill>
                <a:srgbClr val="AD1457"/>
              </a:solidFill>
            </a:endParaRPr>
          </a:p>
        </p:txBody>
      </p:sp>
      <p:sp>
        <p:nvSpPr>
          <p:cNvPr id="49" name="Rectangle 48"/>
          <p:cNvSpPr/>
          <p:nvPr/>
        </p:nvSpPr>
        <p:spPr>
          <a:xfrm>
            <a:off x="10918369"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1100</a:t>
            </a:r>
            <a:endParaRPr lang="en-US" sz="2800" dirty="0">
              <a:solidFill>
                <a:srgbClr val="AD1457"/>
              </a:solidFill>
            </a:endParaRPr>
          </a:p>
        </p:txBody>
      </p:sp>
      <p:sp>
        <p:nvSpPr>
          <p:cNvPr id="50" name="Rectangle 49"/>
          <p:cNvSpPr/>
          <p:nvPr/>
        </p:nvSpPr>
        <p:spPr>
          <a:xfrm>
            <a:off x="478469" y="3064833"/>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90599" y="2604248"/>
            <a:ext cx="304800" cy="30480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779494" y="5316967"/>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375847" y="2595684"/>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65443" y="3711991"/>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864658" y="4832378"/>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a:stCxn id="62" idx="4"/>
            <a:endCxn id="63" idx="7"/>
          </p:cNvCxnSpPr>
          <p:nvPr/>
        </p:nvCxnSpPr>
        <p:spPr>
          <a:xfrm flipH="1">
            <a:off x="2025606" y="2900484"/>
            <a:ext cx="502641" cy="8561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3" idx="4"/>
            <a:endCxn id="76" idx="0"/>
          </p:cNvCxnSpPr>
          <p:nvPr/>
        </p:nvCxnSpPr>
        <p:spPr>
          <a:xfrm>
            <a:off x="1917843" y="4016791"/>
            <a:ext cx="99215" cy="81558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49356" y="5312191"/>
            <a:ext cx="713232" cy="3291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200165" y="5204012"/>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469341" y="6029661"/>
            <a:ext cx="676656"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18544" y="6043108"/>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84906" y="2675141"/>
            <a:ext cx="3735530" cy="707886"/>
          </a:xfrm>
          <a:prstGeom prst="rect">
            <a:avLst/>
          </a:prstGeom>
          <a:noFill/>
        </p:spPr>
        <p:txBody>
          <a:bodyPr wrap="square" rtlCol="0">
            <a:spAutoFit/>
          </a:bodyPr>
          <a:lstStyle/>
          <a:p>
            <a:pPr algn="ctr"/>
            <a:r>
              <a:rPr lang="en-IN" sz="4000" dirty="0" smtClean="0"/>
              <a:t>Total bits: 224</a:t>
            </a:r>
            <a:endParaRPr lang="en-IN" sz="4000" dirty="0"/>
          </a:p>
        </p:txBody>
      </p:sp>
    </p:spTree>
    <p:extLst>
      <p:ext uri="{BB962C8B-B14F-4D97-AF65-F5344CB8AC3E}">
        <p14:creationId xmlns:p14="http://schemas.microsoft.com/office/powerpoint/2010/main" val="379292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heel(1)">
                                      <p:cBhvr>
                                        <p:cTn id="25" dur="10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2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down)">
                                      <p:cBhvr>
                                        <p:cTn id="42" dur="500"/>
                                        <p:tgtEl>
                                          <p:spTgt spid="62"/>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par>
                                <p:cTn id="51" presetID="22" presetClass="entr" presetSubtype="1"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up)">
                                      <p:cBhvr>
                                        <p:cTn id="53" dur="500"/>
                                        <p:tgtEl>
                                          <p:spTgt spid="78"/>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down)">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6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7"/>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6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7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7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down)">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wipe(down)">
                                      <p:cBhvr>
                                        <p:cTn id="97" dur="5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down)">
                                      <p:cBhvr>
                                        <p:cTn id="107" dur="500"/>
                                        <p:tgtEl>
                                          <p:spTgt spid="8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42" grpId="0" animBg="1"/>
      <p:bldP spid="43" grpId="0" animBg="1"/>
      <p:bldP spid="44" grpId="0" animBg="1"/>
      <p:bldP spid="45" grpId="0" animBg="1"/>
      <p:bldP spid="49" grpId="0" animBg="1"/>
      <p:bldP spid="50" grpId="0" animBg="1"/>
      <p:bldP spid="51" grpId="0" animBg="1"/>
      <p:bldP spid="51" grpId="1" animBg="1"/>
      <p:bldP spid="52" grpId="0" animBg="1"/>
      <p:bldP spid="62" grpId="0" animBg="1"/>
      <p:bldP spid="62" grpId="1" animBg="1"/>
      <p:bldP spid="63" grpId="0" animBg="1"/>
      <p:bldP spid="63" grpId="1" animBg="1"/>
      <p:bldP spid="76" grpId="0" animBg="1"/>
      <p:bldP spid="76" grpId="1" animBg="1"/>
      <p:bldP spid="79" grpId="0" animBg="1"/>
      <p:bldP spid="82" grpId="0" animBg="1"/>
      <p:bldP spid="83" grpId="0" animBg="1"/>
      <p:bldP spid="84"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Algorithm</a:t>
            </a:r>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HUFFMAN (C) </a:t>
            </a:r>
          </a:p>
          <a:p>
            <a:pPr marL="0" indent="0" algn="l">
              <a:spcAft>
                <a:spcPts val="0"/>
              </a:spcAft>
              <a:buNone/>
            </a:pPr>
            <a:r>
              <a:rPr lang="en-US" b="1" dirty="0">
                <a:solidFill>
                  <a:srgbClr val="F9C5D7"/>
                </a:solidFill>
                <a:latin typeface="Consolas" pitchFamily="49" charset="0"/>
                <a:cs typeface="Consolas" pitchFamily="49" charset="0"/>
              </a:rPr>
              <a:t>n = |C|</a:t>
            </a:r>
          </a:p>
          <a:p>
            <a:pPr marL="0" indent="0" algn="l">
              <a:spcAft>
                <a:spcPts val="0"/>
              </a:spcAft>
              <a:buNone/>
            </a:pPr>
            <a:r>
              <a:rPr lang="en-US" b="1" dirty="0">
                <a:solidFill>
                  <a:srgbClr val="F9C5D7"/>
                </a:solidFill>
                <a:latin typeface="Consolas" pitchFamily="49" charset="0"/>
                <a:cs typeface="Consolas" pitchFamily="49" charset="0"/>
              </a:rPr>
              <a:t>Q = C</a:t>
            </a:r>
          </a:p>
          <a:p>
            <a:pPr marL="0" indent="0" algn="l">
              <a:spcAft>
                <a:spcPts val="0"/>
              </a:spcAft>
              <a:buNone/>
            </a:pPr>
            <a:r>
              <a:rPr lang="en-US" b="1" dirty="0">
                <a:solidFill>
                  <a:srgbClr val="F9C5D7"/>
                </a:solidFill>
                <a:latin typeface="Consolas" pitchFamily="49" charset="0"/>
                <a:cs typeface="Consolas" pitchFamily="49" charset="0"/>
              </a:rPr>
              <a:t>for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1 to n-1</a:t>
            </a:r>
          </a:p>
          <a:p>
            <a:pPr marL="0" indent="0" algn="l">
              <a:spcAft>
                <a:spcPts val="0"/>
              </a:spcAft>
              <a:buNone/>
            </a:pPr>
            <a:r>
              <a:rPr lang="en-US" b="1" dirty="0">
                <a:solidFill>
                  <a:srgbClr val="F9C5D7"/>
                </a:solidFill>
                <a:latin typeface="Consolas" pitchFamily="49" charset="0"/>
                <a:cs typeface="Consolas" pitchFamily="49" charset="0"/>
              </a:rPr>
              <a:t>        allocate a new node z</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z.left</a:t>
            </a:r>
            <a:r>
              <a:rPr lang="en-US" b="1" dirty="0">
                <a:solidFill>
                  <a:srgbClr val="F9C5D7"/>
                </a:solidFill>
                <a:latin typeface="Consolas" pitchFamily="49" charset="0"/>
                <a:cs typeface="Consolas" pitchFamily="49" charset="0"/>
              </a:rPr>
              <a:t> = x = EXTRACT-MIN(Q)</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z.right</a:t>
            </a:r>
            <a:r>
              <a:rPr lang="en-US" b="1" dirty="0">
                <a:solidFill>
                  <a:srgbClr val="F9C5D7"/>
                </a:solidFill>
                <a:latin typeface="Consolas" pitchFamily="49" charset="0"/>
                <a:cs typeface="Consolas" pitchFamily="49" charset="0"/>
              </a:rPr>
              <a:t> = y = EXTRACT-MIN(Q)</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z.freq</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x.freq</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y.freq</a:t>
            </a:r>
            <a:endParaRPr lang="en-US" b="1" dirty="0">
              <a:solidFill>
                <a:srgbClr val="F9C5D7"/>
              </a:solidFill>
              <a:latin typeface="Consolas" pitchFamily="49" charset="0"/>
              <a:cs typeface="Consolas" pitchFamily="49" charset="0"/>
            </a:endParaRPr>
          </a:p>
          <a:p>
            <a:pPr marL="0" indent="0" algn="l">
              <a:spcAft>
                <a:spcPts val="0"/>
              </a:spcAft>
              <a:buNone/>
            </a:pPr>
            <a:r>
              <a:rPr lang="en-US" b="1" dirty="0">
                <a:solidFill>
                  <a:srgbClr val="F9C5D7"/>
                </a:solidFill>
                <a:latin typeface="Consolas" pitchFamily="49" charset="0"/>
                <a:cs typeface="Consolas" pitchFamily="49" charset="0"/>
              </a:rPr>
              <a:t>        INSERT(</a:t>
            </a:r>
            <a:r>
              <a:rPr lang="en-US" b="1" dirty="0" err="1">
                <a:solidFill>
                  <a:srgbClr val="F9C5D7"/>
                </a:solidFill>
                <a:latin typeface="Consolas" pitchFamily="49" charset="0"/>
                <a:cs typeface="Consolas" pitchFamily="49" charset="0"/>
              </a:rPr>
              <a:t>Q,z</a:t>
            </a:r>
            <a:r>
              <a:rPr lang="en-US" b="1" dirty="0">
                <a:solidFill>
                  <a:srgbClr val="F9C5D7"/>
                </a:solidFill>
                <a:latin typeface="Consolas" pitchFamily="49" charset="0"/>
                <a:cs typeface="Consolas" pitchFamily="49" charset="0"/>
              </a:rPr>
              <a:t>)</a:t>
            </a:r>
          </a:p>
          <a:p>
            <a:pPr marL="0" indent="0" algn="l">
              <a:spcAft>
                <a:spcPts val="0"/>
              </a:spcAft>
              <a:buNone/>
            </a:pPr>
            <a:r>
              <a:rPr lang="en-US" b="1" dirty="0">
                <a:solidFill>
                  <a:srgbClr val="F9C5D7"/>
                </a:solidFill>
                <a:latin typeface="Consolas" pitchFamily="49" charset="0"/>
                <a:cs typeface="Consolas" pitchFamily="49" charset="0"/>
              </a:rPr>
              <a:t>return EXTRACT-MIN(Q)  // </a:t>
            </a:r>
            <a:r>
              <a:rPr lang="en-US" sz="2200" b="1" dirty="0">
                <a:solidFill>
                  <a:srgbClr val="F9C5D7"/>
                </a:solidFill>
                <a:latin typeface="Consolas" pitchFamily="49" charset="0"/>
                <a:cs typeface="Consolas" pitchFamily="49" charset="0"/>
              </a:rPr>
              <a:t>return the root of the tree</a:t>
            </a:r>
          </a:p>
          <a:p>
            <a:endParaRPr lang="en-US" dirty="0"/>
          </a:p>
        </p:txBody>
      </p:sp>
    </p:spTree>
    <p:extLst>
      <p:ext uri="{BB962C8B-B14F-4D97-AF65-F5344CB8AC3E}">
        <p14:creationId xmlns:p14="http://schemas.microsoft.com/office/powerpoint/2010/main" val="31028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t>
            </a:r>
            <a:r>
              <a:rPr lang="en-US" dirty="0" smtClean="0"/>
              <a:t>Change – Greedy 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suppose, we need to pay an amount of </a:t>
                </a:r>
                <a14:m>
                  <m:oMath xmlns:m="http://schemas.openxmlformats.org/officeDocument/2006/math">
                    <m:r>
                      <a:rPr lang="en-US" dirty="0">
                        <a:solidFill>
                          <a:srgbClr val="0066FF"/>
                        </a:solidFill>
                        <a:latin typeface="Cambria Math" panose="02040503050406030204" pitchFamily="18" charset="0"/>
                      </a:rPr>
                      <m:t>₹</m:t>
                    </m:r>
                  </m:oMath>
                </a14:m>
                <a:r>
                  <a:rPr lang="en-US" dirty="0"/>
                  <a:t> </a:t>
                </a:r>
                <a:r>
                  <a:rPr lang="en-US" dirty="0">
                    <a:solidFill>
                      <a:srgbClr val="0066FF"/>
                    </a:solidFill>
                  </a:rPr>
                  <a:t>28</a:t>
                </a:r>
                <a:r>
                  <a:rPr lang="en-US" dirty="0"/>
                  <a:t>/- using the available coins. </a:t>
                </a:r>
              </a:p>
              <a:p>
                <a:r>
                  <a:rPr lang="en-US" dirty="0"/>
                  <a:t>Here we have a candidate (coins) set </a:t>
                </a:r>
                <a14:m>
                  <m:oMath xmlns:m="http://schemas.openxmlformats.org/officeDocument/2006/math">
                    <m:r>
                      <a:rPr lang="en-IN" b="1" i="1" dirty="0">
                        <a:latin typeface="Cambria Math" panose="02040503050406030204" pitchFamily="18" charset="0"/>
                      </a:rPr>
                      <m:t>𝑪</m:t>
                    </m:r>
                    <m:r>
                      <a:rPr lang="en-IN" b="1" i="1" dirty="0">
                        <a:latin typeface="Cambria Math" panose="02040503050406030204" pitchFamily="18" charset="0"/>
                      </a:rPr>
                      <m:t> = {</m:t>
                    </m:r>
                    <m:r>
                      <a:rPr lang="en-IN" b="1" i="1" dirty="0">
                        <a:latin typeface="Cambria Math" panose="02040503050406030204" pitchFamily="18" charset="0"/>
                      </a:rPr>
                      <m:t>𝟏𝟎</m:t>
                    </m:r>
                    <m:r>
                      <a:rPr lang="en-IN" b="1" i="1" dirty="0">
                        <a:latin typeface="Cambria Math" panose="02040503050406030204" pitchFamily="18" charset="0"/>
                      </a:rPr>
                      <m:t>,  </m:t>
                    </m:r>
                    <m:r>
                      <a:rPr lang="en-IN" b="1" i="1" dirty="0">
                        <a:latin typeface="Cambria Math" panose="02040503050406030204" pitchFamily="18" charset="0"/>
                      </a:rPr>
                      <m:t>𝟓</m:t>
                    </m:r>
                    <m:r>
                      <a:rPr lang="en-IN" b="1" i="1" dirty="0">
                        <a:latin typeface="Cambria Math" panose="02040503050406030204" pitchFamily="18" charset="0"/>
                      </a:rPr>
                      <m:t>,  </m:t>
                    </m:r>
                    <m:r>
                      <a:rPr lang="en-IN" b="1" i="1" dirty="0">
                        <a:latin typeface="Cambria Math" panose="02040503050406030204" pitchFamily="18" charset="0"/>
                      </a:rPr>
                      <m:t>𝟐</m:t>
                    </m:r>
                    <m:r>
                      <a:rPr lang="en-IN" b="1" i="1" dirty="0">
                        <a:latin typeface="Cambria Math" panose="02040503050406030204" pitchFamily="18" charset="0"/>
                      </a:rPr>
                      <m:t>,  </m:t>
                    </m:r>
                    <m:r>
                      <a:rPr lang="en-IN" b="1" i="1" dirty="0">
                        <a:latin typeface="Cambria Math" panose="02040503050406030204" pitchFamily="18" charset="0"/>
                      </a:rPr>
                      <m:t>𝟏</m:t>
                    </m:r>
                    <m:r>
                      <a:rPr lang="en-IN" b="1" i="1" dirty="0">
                        <a:latin typeface="Cambria Math" panose="02040503050406030204" pitchFamily="18" charset="0"/>
                      </a:rPr>
                      <m:t>,  </m:t>
                    </m:r>
                    <m:r>
                      <a:rPr lang="en-IN" b="1" i="1" dirty="0" smtClean="0">
                        <a:latin typeface="Cambria Math" panose="02040503050406030204" pitchFamily="18" charset="0"/>
                      </a:rPr>
                      <m:t>𝟎</m:t>
                    </m:r>
                    <m:r>
                      <a:rPr lang="en-IN" b="1" i="1" dirty="0" smtClean="0">
                        <a:latin typeface="Cambria Math" panose="02040503050406030204" pitchFamily="18" charset="0"/>
                      </a:rPr>
                      <m:t>.</m:t>
                    </m:r>
                    <m:r>
                      <a:rPr lang="en-IN" b="1" i="1" dirty="0">
                        <a:latin typeface="Cambria Math" panose="02040503050406030204" pitchFamily="18" charset="0"/>
                      </a:rPr>
                      <m:t>𝟓</m:t>
                    </m:r>
                    <m:r>
                      <a:rPr lang="en-IN" b="1" i="1" dirty="0">
                        <a:latin typeface="Cambria Math" panose="02040503050406030204" pitchFamily="18" charset="0"/>
                      </a:rPr>
                      <m:t>}</m:t>
                    </m:r>
                  </m:oMath>
                </a14:m>
                <a:endParaRPr lang="en-US" b="1" dirty="0"/>
              </a:p>
              <a:p>
                <a:r>
                  <a:rPr lang="en-US" dirty="0"/>
                  <a:t> The greedy solution is,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IN">
                    <a:noFill/>
                  </a:rPr>
                  <a:t> </a:t>
                </a:r>
              </a:p>
            </p:txBody>
          </p:sp>
        </mc:Fallback>
      </mc:AlternateContent>
      <p:sp>
        <p:nvSpPr>
          <p:cNvPr id="4" name="TextBox 3"/>
          <p:cNvSpPr txBox="1"/>
          <p:nvPr/>
        </p:nvSpPr>
        <p:spPr>
          <a:xfrm>
            <a:off x="1066800" y="2971800"/>
            <a:ext cx="2510303" cy="461665"/>
          </a:xfrm>
          <a:prstGeom prst="rect">
            <a:avLst/>
          </a:prstGeom>
          <a:noFill/>
          <a:ln w="28575">
            <a:solidFill>
              <a:schemeClr val="tx1"/>
            </a:solidFill>
          </a:ln>
        </p:spPr>
        <p:txBody>
          <a:bodyPr wrap="none" rtlCol="0">
            <a:spAutoFit/>
          </a:bodyPr>
          <a:lstStyle/>
          <a:p>
            <a:r>
              <a:rPr lang="en-IN" sz="2400" dirty="0" smtClean="0"/>
              <a:t>Selected coins are</a:t>
            </a:r>
            <a:endParaRPr lang="en-US" sz="2400" dirty="0"/>
          </a:p>
        </p:txBody>
      </p:sp>
      <p:sp>
        <p:nvSpPr>
          <p:cNvPr id="5" name="Rounded Rectangle 4"/>
          <p:cNvSpPr/>
          <p:nvPr/>
        </p:nvSpPr>
        <p:spPr>
          <a:xfrm>
            <a:off x="1136074" y="4267200"/>
            <a:ext cx="852055"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10</a:t>
            </a:r>
            <a:endParaRPr lang="en-US" sz="2400" dirty="0">
              <a:solidFill>
                <a:srgbClr val="AD1457"/>
              </a:solidFill>
            </a:endParaRPr>
          </a:p>
        </p:txBody>
      </p:sp>
      <p:sp>
        <p:nvSpPr>
          <p:cNvPr id="6" name="Rounded Rectangle 5"/>
          <p:cNvSpPr/>
          <p:nvPr/>
        </p:nvSpPr>
        <p:spPr>
          <a:xfrm>
            <a:off x="4717167" y="2958353"/>
            <a:ext cx="1254089" cy="510778"/>
          </a:xfrm>
          <a:prstGeom prst="roundRect">
            <a:avLst/>
          </a:prstGeom>
          <a:noFill/>
          <a:ln w="28575">
            <a:solidFill>
              <a:schemeClr val="tx1"/>
            </a:solidFill>
          </a:ln>
        </p:spPr>
        <p:txBody>
          <a:bodyPr wrap="none" rtlCol="0">
            <a:spAutoFit/>
          </a:bodyPr>
          <a:lstStyle/>
          <a:p>
            <a:pPr algn="ctr"/>
            <a:r>
              <a:rPr lang="en-US" sz="2400" dirty="0">
                <a:solidFill>
                  <a:schemeClr val="tx1"/>
                </a:solidFill>
              </a:rPr>
              <a:t>Amount </a:t>
            </a:r>
          </a:p>
        </p:txBody>
      </p:sp>
      <p:sp>
        <p:nvSpPr>
          <p:cNvPr id="7" name="Rounded Rectangle 6"/>
          <p:cNvSpPr/>
          <p:nvPr/>
        </p:nvSpPr>
        <p:spPr>
          <a:xfrm>
            <a:off x="1149928" y="4793673"/>
            <a:ext cx="824346"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5</a:t>
            </a:r>
            <a:endParaRPr lang="en-US" sz="2400" dirty="0">
              <a:solidFill>
                <a:srgbClr val="AD1457"/>
              </a:solidFill>
            </a:endParaRPr>
          </a:p>
        </p:txBody>
      </p:sp>
      <p:sp>
        <p:nvSpPr>
          <p:cNvPr id="8" name="Rounded Rectangle 7"/>
          <p:cNvSpPr/>
          <p:nvPr/>
        </p:nvSpPr>
        <p:spPr>
          <a:xfrm>
            <a:off x="1158588" y="53270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2</a:t>
            </a:r>
            <a:endParaRPr lang="en-US" sz="2400" dirty="0">
              <a:solidFill>
                <a:srgbClr val="AD1457"/>
              </a:solidFill>
            </a:endParaRPr>
          </a:p>
        </p:txBody>
      </p:sp>
      <p:sp>
        <p:nvSpPr>
          <p:cNvPr id="9" name="Rounded Rectangle 8"/>
          <p:cNvSpPr/>
          <p:nvPr/>
        </p:nvSpPr>
        <p:spPr>
          <a:xfrm>
            <a:off x="1158588" y="58604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0" name="Rounded Rectangle 9"/>
          <p:cNvSpPr/>
          <p:nvPr/>
        </p:nvSpPr>
        <p:spPr>
          <a:xfrm>
            <a:off x="2531282" y="4263737"/>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2</a:t>
            </a:r>
            <a:endParaRPr lang="en-US" sz="2400" dirty="0">
              <a:solidFill>
                <a:srgbClr val="AD1457"/>
              </a:solidFill>
            </a:endParaRPr>
          </a:p>
        </p:txBody>
      </p:sp>
      <p:sp>
        <p:nvSpPr>
          <p:cNvPr id="11" name="Rounded Rectangle 10"/>
          <p:cNvSpPr/>
          <p:nvPr/>
        </p:nvSpPr>
        <p:spPr>
          <a:xfrm>
            <a:off x="2531282" y="5867400"/>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2" name="Rounded Rectangle 11"/>
          <p:cNvSpPr/>
          <p:nvPr/>
        </p:nvSpPr>
        <p:spPr>
          <a:xfrm>
            <a:off x="2531282" y="53270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3" name="Rounded Rectangle 12"/>
          <p:cNvSpPr/>
          <p:nvPr/>
        </p:nvSpPr>
        <p:spPr>
          <a:xfrm>
            <a:off x="2531282" y="47936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4" name="Rounded Rectangle 13"/>
          <p:cNvSpPr/>
          <p:nvPr/>
        </p:nvSpPr>
        <p:spPr>
          <a:xfrm>
            <a:off x="4776304" y="3541892"/>
            <a:ext cx="1139536" cy="626696"/>
          </a:xfrm>
          <a:prstGeom prst="round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0</a:t>
            </a:r>
          </a:p>
        </p:txBody>
      </p:sp>
      <p:sp>
        <p:nvSpPr>
          <p:cNvPr id="15" name="Rounded Rectangle 14"/>
          <p:cNvSpPr/>
          <p:nvPr/>
        </p:nvSpPr>
        <p:spPr>
          <a:xfrm>
            <a:off x="1066801" y="3555340"/>
            <a:ext cx="9906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coins</a:t>
            </a:r>
            <a:endParaRPr lang="en-US" sz="2400" dirty="0">
              <a:solidFill>
                <a:srgbClr val="AD1457"/>
              </a:solidFill>
            </a:endParaRPr>
          </a:p>
        </p:txBody>
      </p:sp>
      <p:sp>
        <p:nvSpPr>
          <p:cNvPr id="16" name="Rounded Rectangle 15"/>
          <p:cNvSpPr/>
          <p:nvPr/>
        </p:nvSpPr>
        <p:spPr>
          <a:xfrm>
            <a:off x="2264779" y="3555340"/>
            <a:ext cx="1312324"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quantity</a:t>
            </a:r>
            <a:endParaRPr lang="en-US" sz="2400" dirty="0">
              <a:solidFill>
                <a:srgbClr val="AD1457"/>
              </a:solidFill>
            </a:endParaRPr>
          </a:p>
        </p:txBody>
      </p:sp>
      <p:sp>
        <p:nvSpPr>
          <p:cNvPr id="26" name="TextBox 25"/>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20</a:t>
            </a:r>
            <a:endParaRPr lang="en-US" sz="2400" dirty="0">
              <a:solidFill>
                <a:srgbClr val="C00000"/>
              </a:solidFill>
            </a:endParaRPr>
          </a:p>
        </p:txBody>
      </p:sp>
      <p:sp>
        <p:nvSpPr>
          <p:cNvPr id="25" name="TextBox 24"/>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25</a:t>
            </a:r>
            <a:endParaRPr lang="en-US" sz="2400" dirty="0">
              <a:solidFill>
                <a:srgbClr val="C00000"/>
              </a:solidFill>
            </a:endParaRPr>
          </a:p>
        </p:txBody>
      </p:sp>
      <p:sp>
        <p:nvSpPr>
          <p:cNvPr id="27" name="TextBox 26"/>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27</a:t>
            </a:r>
            <a:endParaRPr lang="en-US" sz="2400" dirty="0">
              <a:solidFill>
                <a:srgbClr val="C00000"/>
              </a:solidFill>
            </a:endParaRPr>
          </a:p>
        </p:txBody>
      </p:sp>
      <p:sp>
        <p:nvSpPr>
          <p:cNvPr id="28" name="TextBox 27"/>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28</a:t>
            </a:r>
            <a:endParaRPr lang="en-US" sz="2400" dirty="0">
              <a:solidFill>
                <a:srgbClr val="C00000"/>
              </a:solidFill>
            </a:endParaRPr>
          </a:p>
        </p:txBody>
      </p:sp>
      <p:sp>
        <p:nvSpPr>
          <p:cNvPr id="29" name="Rounded Rectangle 28"/>
          <p:cNvSpPr/>
          <p:nvPr/>
        </p:nvSpPr>
        <p:spPr>
          <a:xfrm>
            <a:off x="7368990" y="2944906"/>
            <a:ext cx="3749040" cy="1097280"/>
          </a:xfrm>
          <a:prstGeom prst="round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Total required coins = </a:t>
            </a:r>
            <a:r>
              <a:rPr lang="en-US" sz="2400" dirty="0" smtClean="0">
                <a:solidFill>
                  <a:srgbClr val="002060"/>
                </a:solidFill>
              </a:rPr>
              <a:t>5</a:t>
            </a:r>
          </a:p>
          <a:p>
            <a:pPr algn="ctr"/>
            <a:r>
              <a:rPr lang="en-US" sz="2400" dirty="0">
                <a:solidFill>
                  <a:srgbClr val="002060"/>
                </a:solidFill>
              </a:rPr>
              <a:t>Selected coins = {10, 5, 2, 1</a:t>
            </a:r>
            <a:r>
              <a:rPr lang="en-US" sz="2400" dirty="0" smtClean="0">
                <a:solidFill>
                  <a:srgbClr val="002060"/>
                </a:solidFill>
              </a:rPr>
              <a:t>}</a:t>
            </a:r>
            <a:endParaRPr lang="en-US" sz="2400" dirty="0">
              <a:solidFill>
                <a:srgbClr val="002060"/>
              </a:solidFill>
            </a:endParaRPr>
          </a:p>
        </p:txBody>
      </p:sp>
      <p:sp>
        <p:nvSpPr>
          <p:cNvPr id="17" name="Oval 16"/>
          <p:cNvSpPr/>
          <p:nvPr/>
        </p:nvSpPr>
        <p:spPr>
          <a:xfrm>
            <a:off x="5700368" y="1277471"/>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958443" y="1322295"/>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1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heel(1)">
                                      <p:cBhvr>
                                        <p:cTn id="42" dur="12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randombar(horizontal)">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1" nodeType="clickEffect">
                                  <p:stCondLst>
                                    <p:cond delay="0"/>
                                  </p:stCondLst>
                                  <p:childTnLst>
                                    <p:animMotion origin="layout" path="M 1.04167E-6 4.07407E-6 L 0.03802 -0.00209 " pathEditMode="relative" rAng="0" ptsTypes="AA">
                                      <p:cBhvr>
                                        <p:cTn id="60" dur="2000" fill="hold"/>
                                        <p:tgtEl>
                                          <p:spTgt spid="17"/>
                                        </p:tgtEl>
                                        <p:attrNameLst>
                                          <p:attrName>ppt_x</p:attrName>
                                          <p:attrName>ppt_y</p:attrName>
                                        </p:attrNameLst>
                                      </p:cBhvr>
                                      <p:rCtr x="1901" y="-11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randombar(horizontal)">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03802 -0.00209 L 0.07331 0.00185 " pathEditMode="relative" rAng="0" ptsTypes="AA">
                                      <p:cBhvr>
                                        <p:cTn id="78" dur="2000" fill="hold"/>
                                        <p:tgtEl>
                                          <p:spTgt spid="17"/>
                                        </p:tgtEl>
                                        <p:attrNameLst>
                                          <p:attrName>ppt_x</p:attrName>
                                          <p:attrName>ppt_y</p:attrName>
                                        </p:attrNameLst>
                                      </p:cBhvr>
                                      <p:rCtr x="1758" y="185"/>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randombar(horizontal)">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3" nodeType="clickEffect">
                                  <p:stCondLst>
                                    <p:cond delay="0"/>
                                  </p:stCondLst>
                                  <p:childTnLst>
                                    <p:animEffect transition="out" filter="randombar(horizontal)">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21" presetClass="entr" presetSubtype="1"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heel(1)">
                                      <p:cBhvr>
                                        <p:cTn id="100" dur="125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randombar(horizontal)">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left)">
                                      <p:cBhvr>
                                        <p:cTn id="119" dur="1250"/>
                                        <p:tgtEl>
                                          <p:spTgt spid="29"/>
                                        </p:tgtEl>
                                      </p:cBhvr>
                                    </p:animEffect>
                                  </p:childTnLst>
                                </p:cTn>
                              </p:par>
                              <p:par>
                                <p:cTn id="120" presetID="14" presetClass="exit" presetSubtype="10" fill="hold" grpId="3" nodeType="withEffect">
                                  <p:stCondLst>
                                    <p:cond delay="0"/>
                                  </p:stCondLst>
                                  <p:childTnLst>
                                    <p:animEffect transition="out" filter="randombar(horizontal)">
                                      <p:cBhvr>
                                        <p:cTn id="121" dur="500"/>
                                        <p:tgtEl>
                                          <p:spTgt spid="23"/>
                                        </p:tgtEl>
                                      </p:cBhvr>
                                    </p:animEffect>
                                    <p:set>
                                      <p:cBhvr>
                                        <p:cTn id="12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6" grpId="0" animBg="1"/>
      <p:bldP spid="25" grpId="0" animBg="1"/>
      <p:bldP spid="27" grpId="0" animBg="1"/>
      <p:bldP spid="28" grpId="0" animBg="1"/>
      <p:bldP spid="29" grpId="0" animBg="1"/>
      <p:bldP spid="17" grpId="0" animBg="1"/>
      <p:bldP spid="17" grpId="1" animBg="1"/>
      <p:bldP spid="17" grpId="2" animBg="1"/>
      <p:bldP spid="17" grpId="3" animBg="1"/>
      <p:bldP spid="23" grpId="0" animBg="1"/>
      <p:bldP spid="23" grpId="3"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Find an optimal Huffman code for the following set of frequency. </a:t>
            </a:r>
          </a:p>
          <a:p>
            <a:pPr marL="457200" indent="-457200">
              <a:buFont typeface="+mj-lt"/>
              <a:buAutoNum type="arabicPeriod"/>
            </a:pPr>
            <a:r>
              <a:rPr lang="en-US" dirty="0"/>
              <a:t>a : 50,    b : 20, c : 15, d : 30.</a:t>
            </a:r>
          </a:p>
          <a:p>
            <a:pPr marL="457200" indent="-457200">
              <a:buFont typeface="+mj-lt"/>
              <a:buAutoNum type="arabicPeriod"/>
            </a:pPr>
            <a:r>
              <a:rPr lang="en-US" dirty="0"/>
              <a:t>Frequency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Frequency </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7945691"/>
              </p:ext>
            </p:extLst>
          </p:nvPr>
        </p:nvGraphicFramePr>
        <p:xfrm>
          <a:off x="1631576" y="2291123"/>
          <a:ext cx="8928849" cy="1035784"/>
        </p:xfrm>
        <a:graphic>
          <a:graphicData uri="http://schemas.openxmlformats.org/drawingml/2006/table">
            <a:tbl>
              <a:tblPr firstRow="1" firstCol="1" bandRow="1">
                <a:tableStyleId>{21E4AEA4-8DFA-4A89-87EB-49C32662AFE0}</a:tableStyleId>
              </a:tblPr>
              <a:tblGrid>
                <a:gridCol w="3240741">
                  <a:extLst>
                    <a:ext uri="{9D8B030D-6E8A-4147-A177-3AD203B41FA5}">
                      <a16:colId xmlns:a16="http://schemas.microsoft.com/office/drawing/2014/main" xmlns="" val="354366288"/>
                    </a:ext>
                  </a:extLst>
                </a:gridCol>
                <a:gridCol w="948018">
                  <a:extLst>
                    <a:ext uri="{9D8B030D-6E8A-4147-A177-3AD203B41FA5}">
                      <a16:colId xmlns:a16="http://schemas.microsoft.com/office/drawing/2014/main" xmlns="" val="1307534128"/>
                    </a:ext>
                  </a:extLst>
                </a:gridCol>
                <a:gridCol w="948018">
                  <a:extLst>
                    <a:ext uri="{9D8B030D-6E8A-4147-A177-3AD203B41FA5}">
                      <a16:colId xmlns:a16="http://schemas.microsoft.com/office/drawing/2014/main" xmlns="" val="1566708603"/>
                    </a:ext>
                  </a:extLst>
                </a:gridCol>
                <a:gridCol w="948018">
                  <a:extLst>
                    <a:ext uri="{9D8B030D-6E8A-4147-A177-3AD203B41FA5}">
                      <a16:colId xmlns:a16="http://schemas.microsoft.com/office/drawing/2014/main" xmlns="" val="931776294"/>
                    </a:ext>
                  </a:extLst>
                </a:gridCol>
                <a:gridCol w="948018">
                  <a:extLst>
                    <a:ext uri="{9D8B030D-6E8A-4147-A177-3AD203B41FA5}">
                      <a16:colId xmlns:a16="http://schemas.microsoft.com/office/drawing/2014/main" xmlns="" val="3173872714"/>
                    </a:ext>
                  </a:extLst>
                </a:gridCol>
                <a:gridCol w="948018">
                  <a:extLst>
                    <a:ext uri="{9D8B030D-6E8A-4147-A177-3AD203B41FA5}">
                      <a16:colId xmlns:a16="http://schemas.microsoft.com/office/drawing/2014/main" xmlns="" val="699234910"/>
                    </a:ext>
                  </a:extLst>
                </a:gridCol>
                <a:gridCol w="948018">
                  <a:extLst>
                    <a:ext uri="{9D8B030D-6E8A-4147-A177-3AD203B41FA5}">
                      <a16:colId xmlns:a16="http://schemas.microsoft.com/office/drawing/2014/main" xmlns=""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xmlns=""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a:t>
                      </a:r>
                      <a:r>
                        <a:rPr lang="en-US" sz="2400" b="0" dirty="0" smtClean="0">
                          <a:solidFill>
                            <a:srgbClr val="C00000"/>
                          </a:solidFill>
                          <a:effectLst/>
                        </a:rPr>
                        <a:t>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24</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618347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07397396"/>
              </p:ext>
            </p:extLst>
          </p:nvPr>
        </p:nvGraphicFramePr>
        <p:xfrm>
          <a:off x="1826557" y="4233100"/>
          <a:ext cx="8538886" cy="1035784"/>
        </p:xfrm>
        <a:graphic>
          <a:graphicData uri="http://schemas.openxmlformats.org/drawingml/2006/table">
            <a:tbl>
              <a:tblPr firstRow="1" firstCol="1" bandRow="1">
                <a:tableStyleId>{21E4AEA4-8DFA-4A89-87EB-49C32662AFE0}</a:tableStyleId>
              </a:tblPr>
              <a:tblGrid>
                <a:gridCol w="3142943">
                  <a:extLst>
                    <a:ext uri="{9D8B030D-6E8A-4147-A177-3AD203B41FA5}">
                      <a16:colId xmlns:a16="http://schemas.microsoft.com/office/drawing/2014/main" xmlns="" val="354366288"/>
                    </a:ext>
                  </a:extLst>
                </a:gridCol>
                <a:gridCol w="770849">
                  <a:extLst>
                    <a:ext uri="{9D8B030D-6E8A-4147-A177-3AD203B41FA5}">
                      <a16:colId xmlns:a16="http://schemas.microsoft.com/office/drawing/2014/main" xmlns="" val="1307534128"/>
                    </a:ext>
                  </a:extLst>
                </a:gridCol>
                <a:gridCol w="770849">
                  <a:extLst>
                    <a:ext uri="{9D8B030D-6E8A-4147-A177-3AD203B41FA5}">
                      <a16:colId xmlns:a16="http://schemas.microsoft.com/office/drawing/2014/main" xmlns="" val="1566708603"/>
                    </a:ext>
                  </a:extLst>
                </a:gridCol>
                <a:gridCol w="770849">
                  <a:extLst>
                    <a:ext uri="{9D8B030D-6E8A-4147-A177-3AD203B41FA5}">
                      <a16:colId xmlns:a16="http://schemas.microsoft.com/office/drawing/2014/main" xmlns="" val="931776294"/>
                    </a:ext>
                  </a:extLst>
                </a:gridCol>
                <a:gridCol w="770849">
                  <a:extLst>
                    <a:ext uri="{9D8B030D-6E8A-4147-A177-3AD203B41FA5}">
                      <a16:colId xmlns:a16="http://schemas.microsoft.com/office/drawing/2014/main" xmlns="" val="3173872714"/>
                    </a:ext>
                  </a:extLst>
                </a:gridCol>
                <a:gridCol w="770849">
                  <a:extLst>
                    <a:ext uri="{9D8B030D-6E8A-4147-A177-3AD203B41FA5}">
                      <a16:colId xmlns:a16="http://schemas.microsoft.com/office/drawing/2014/main" xmlns="" val="699234910"/>
                    </a:ext>
                  </a:extLst>
                </a:gridCol>
                <a:gridCol w="770849">
                  <a:extLst>
                    <a:ext uri="{9D8B030D-6E8A-4147-A177-3AD203B41FA5}">
                      <a16:colId xmlns:a16="http://schemas.microsoft.com/office/drawing/2014/main" xmlns="" val="2308475217"/>
                    </a:ext>
                  </a:extLst>
                </a:gridCol>
                <a:gridCol w="770849">
                  <a:extLst>
                    <a:ext uri="{9D8B030D-6E8A-4147-A177-3AD203B41FA5}">
                      <a16:colId xmlns:a16="http://schemas.microsoft.com/office/drawing/2014/main" xmlns="" val="4084856429"/>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g</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xmlns=""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thousand)</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37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61834702"/>
                  </a:ext>
                </a:extLst>
              </a:tr>
            </a:tbl>
          </a:graphicData>
        </a:graphic>
      </p:graphicFrame>
    </p:spTree>
    <p:extLst>
      <p:ext uri="{BB962C8B-B14F-4D97-AF65-F5344CB8AC3E}">
        <p14:creationId xmlns:p14="http://schemas.microsoft.com/office/powerpoint/2010/main" val="23853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8002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 Algorithm</a:t>
            </a:r>
          </a:p>
        </p:txBody>
      </p:sp>
      <p:sp>
        <p:nvSpPr>
          <p:cNvPr id="3" name="Content Placeholder 2"/>
          <p:cNvSpPr>
            <a:spLocks noGrp="1"/>
          </p:cNvSpPr>
          <p:nvPr>
            <p:ph idx="1"/>
          </p:nvPr>
        </p:nvSpPr>
        <p:spPr>
          <a:solidFill>
            <a:srgbClr val="424242"/>
          </a:solidFill>
        </p:spPr>
        <p:txBody>
          <a:bodyPr/>
          <a:lstStyle/>
          <a:p>
            <a:pPr marL="0" indent="0">
              <a:spcAft>
                <a:spcPts val="300"/>
              </a:spcAft>
              <a:buNone/>
            </a:pPr>
            <a:r>
              <a:rPr lang="en-IN" b="1" dirty="0">
                <a:solidFill>
                  <a:schemeClr val="tx2">
                    <a:lumMod val="60000"/>
                    <a:lumOff val="40000"/>
                  </a:schemeClr>
                </a:solidFill>
                <a:latin typeface="Consolas" pitchFamily="49" charset="0"/>
                <a:cs typeface="Consolas" pitchFamily="49" charset="0"/>
              </a:rPr>
              <a:t># Input: </a:t>
            </a:r>
            <a:r>
              <a:rPr lang="en-US" b="1" dirty="0">
                <a:solidFill>
                  <a:schemeClr val="tx2">
                    <a:lumMod val="60000"/>
                    <a:lumOff val="40000"/>
                  </a:schemeClr>
                </a:solidFill>
                <a:latin typeface="Consolas" pitchFamily="49" charset="0"/>
                <a:cs typeface="Consolas" pitchFamily="49" charset="0"/>
              </a:rPr>
              <a:t>C = {10, 5, 2, 1, 0.5} //</a:t>
            </a:r>
            <a:r>
              <a:rPr lang="en-US" sz="2000" b="1" dirty="0">
                <a:solidFill>
                  <a:schemeClr val="tx2">
                    <a:lumMod val="60000"/>
                    <a:lumOff val="40000"/>
                  </a:schemeClr>
                </a:solidFill>
                <a:latin typeface="Consolas" pitchFamily="49" charset="0"/>
                <a:cs typeface="Consolas" pitchFamily="49" charset="0"/>
              </a:rPr>
              <a:t>C is a candidate set</a:t>
            </a:r>
          </a:p>
          <a:p>
            <a:pPr marL="0" indent="0">
              <a:spcAft>
                <a:spcPts val="300"/>
              </a:spcAft>
              <a:buNone/>
            </a:pPr>
            <a:r>
              <a:rPr lang="en-IN" b="1" dirty="0">
                <a:solidFill>
                  <a:schemeClr val="tx2">
                    <a:lumMod val="60000"/>
                    <a:lumOff val="40000"/>
                  </a:schemeClr>
                </a:solidFill>
                <a:latin typeface="Consolas" pitchFamily="49" charset="0"/>
                <a:cs typeface="Consolas" pitchFamily="49" charset="0"/>
              </a:rPr>
              <a:t># Output: S: set of selected coins</a:t>
            </a:r>
          </a:p>
          <a:p>
            <a:pPr marL="0" indent="0">
              <a:spcAft>
                <a:spcPts val="300"/>
              </a:spcAft>
              <a:buNone/>
            </a:pPr>
            <a:r>
              <a:rPr lang="en-US" b="1" dirty="0">
                <a:solidFill>
                  <a:srgbClr val="F9C5D7"/>
                </a:solidFill>
                <a:latin typeface="Consolas" pitchFamily="49" charset="0"/>
                <a:cs typeface="Consolas" pitchFamily="49" charset="0"/>
              </a:rPr>
              <a:t>Function make-change(n): set of coins</a:t>
            </a:r>
          </a:p>
          <a:p>
            <a:pPr marL="0" indent="0">
              <a:spcAft>
                <a:spcPts val="300"/>
              </a:spcAft>
              <a:buNone/>
            </a:pPr>
            <a:r>
              <a:rPr lang="en-US" b="1" dirty="0">
                <a:solidFill>
                  <a:srgbClr val="F9C5D7"/>
                </a:solidFill>
                <a:latin typeface="Consolas" pitchFamily="49" charset="0"/>
                <a:cs typeface="Consolas" pitchFamily="49" charset="0"/>
              </a:rPr>
              <a:t>S ← Ø {S is a set that will hold the solution} </a:t>
            </a:r>
          </a:p>
          <a:p>
            <a:pPr marL="0" indent="0">
              <a:spcAft>
                <a:spcPts val="300"/>
              </a:spcAft>
              <a:buNone/>
            </a:pPr>
            <a:r>
              <a:rPr lang="en-US" b="1" dirty="0">
                <a:solidFill>
                  <a:srgbClr val="F9C5D7"/>
                </a:solidFill>
                <a:latin typeface="Consolas" pitchFamily="49" charset="0"/>
                <a:cs typeface="Consolas" pitchFamily="49" charset="0"/>
              </a:rPr>
              <a:t>sum ← 0 {sum of the items in solution set S} </a:t>
            </a:r>
          </a:p>
          <a:p>
            <a:pPr marL="0" indent="0">
              <a:spcAft>
                <a:spcPts val="300"/>
              </a:spcAft>
              <a:buNone/>
            </a:pPr>
            <a:r>
              <a:rPr lang="en-US" b="1" dirty="0">
                <a:solidFill>
                  <a:srgbClr val="F9C5D7"/>
                </a:solidFill>
                <a:latin typeface="Consolas" pitchFamily="49" charset="0"/>
                <a:cs typeface="Consolas" pitchFamily="49" charset="0"/>
              </a:rPr>
              <a:t>while sum ≠ n do</a:t>
            </a:r>
          </a:p>
          <a:p>
            <a:pPr marL="400050" lvl="1" indent="0">
              <a:spcAft>
                <a:spcPts val="300"/>
              </a:spcAft>
              <a:buNone/>
            </a:pPr>
            <a:r>
              <a:rPr lang="en-US" sz="2400" b="1" dirty="0" smtClean="0">
                <a:solidFill>
                  <a:srgbClr val="F9C5D7"/>
                </a:solidFill>
                <a:latin typeface="Consolas" pitchFamily="49" charset="0"/>
                <a:cs typeface="Consolas" pitchFamily="49" charset="0"/>
              </a:rPr>
              <a:t>	x </a:t>
            </a:r>
            <a:r>
              <a:rPr lang="en-US" sz="2400" b="1" dirty="0">
                <a:solidFill>
                  <a:srgbClr val="F9C5D7"/>
                </a:solidFill>
                <a:latin typeface="Consolas" pitchFamily="49" charset="0"/>
                <a:cs typeface="Consolas" pitchFamily="49" charset="0"/>
              </a:rPr>
              <a:t>← the largest item in C such that sum + x ≤ n </a:t>
            </a:r>
          </a:p>
          <a:p>
            <a:pPr marL="400050" lvl="1" indent="0">
              <a:spcAft>
                <a:spcPts val="300"/>
              </a:spcAft>
              <a:buNone/>
            </a:pPr>
            <a:r>
              <a:rPr lang="en-US" sz="2400" b="1" dirty="0" smtClean="0">
                <a:solidFill>
                  <a:srgbClr val="F9C5D7"/>
                </a:solidFill>
                <a:latin typeface="Consolas" pitchFamily="49" charset="0"/>
                <a:cs typeface="Consolas" pitchFamily="49" charset="0"/>
              </a:rPr>
              <a:t>	if </a:t>
            </a:r>
            <a:r>
              <a:rPr lang="en-US" sz="2400" b="1" dirty="0">
                <a:solidFill>
                  <a:srgbClr val="F9C5D7"/>
                </a:solidFill>
                <a:latin typeface="Consolas" pitchFamily="49" charset="0"/>
                <a:cs typeface="Consolas" pitchFamily="49" charset="0"/>
              </a:rPr>
              <a:t>there is no such item then </a:t>
            </a:r>
          </a:p>
          <a:p>
            <a:pPr marL="857250" lvl="2" indent="0">
              <a:spcAft>
                <a:spcPts val="300"/>
              </a:spcAft>
              <a:buNone/>
            </a:pPr>
            <a:r>
              <a:rPr lang="en-US" sz="2400" b="1" dirty="0" smtClean="0">
                <a:solidFill>
                  <a:srgbClr val="F9C5D7"/>
                </a:solidFill>
                <a:latin typeface="Consolas" pitchFamily="49" charset="0"/>
                <a:cs typeface="Consolas" pitchFamily="49" charset="0"/>
              </a:rPr>
              <a:t>		return </a:t>
            </a:r>
            <a:r>
              <a:rPr lang="en-US" sz="2400" b="1" dirty="0">
                <a:solidFill>
                  <a:srgbClr val="F9C5D7"/>
                </a:solidFill>
                <a:latin typeface="Consolas" pitchFamily="49" charset="0"/>
                <a:cs typeface="Consolas" pitchFamily="49" charset="0"/>
              </a:rPr>
              <a:t>"no solution found" </a:t>
            </a:r>
          </a:p>
          <a:p>
            <a:pPr marL="400050" lvl="1" indent="0">
              <a:spcAft>
                <a:spcPts val="300"/>
              </a:spcAft>
              <a:buNone/>
            </a:pPr>
            <a:r>
              <a:rPr lang="en-US" sz="2400" b="1" dirty="0" smtClean="0">
                <a:solidFill>
                  <a:srgbClr val="F9C5D7"/>
                </a:solidFill>
                <a:latin typeface="Consolas" pitchFamily="49" charset="0"/>
                <a:cs typeface="Consolas" pitchFamily="49" charset="0"/>
              </a:rPr>
              <a:t>	S </a:t>
            </a:r>
            <a:r>
              <a:rPr lang="en-US" sz="2400" b="1" dirty="0">
                <a:solidFill>
                  <a:srgbClr val="F9C5D7"/>
                </a:solidFill>
                <a:latin typeface="Consolas" pitchFamily="49" charset="0"/>
                <a:cs typeface="Consolas" pitchFamily="49" charset="0"/>
              </a:rPr>
              <a:t>← S U {a coin of value </a:t>
            </a:r>
            <a:r>
              <a:rPr lang="en-US" sz="2400" b="1" dirty="0" smtClean="0">
                <a:solidFill>
                  <a:srgbClr val="F9C5D7"/>
                </a:solidFill>
                <a:latin typeface="Consolas" pitchFamily="49" charset="0"/>
                <a:cs typeface="Consolas" pitchFamily="49" charset="0"/>
              </a:rPr>
              <a:t>x}</a:t>
            </a:r>
            <a:endParaRPr lang="en-US" sz="2400" b="1" dirty="0">
              <a:solidFill>
                <a:srgbClr val="F9C5D7"/>
              </a:solidFill>
              <a:latin typeface="Consolas" pitchFamily="49" charset="0"/>
              <a:cs typeface="Consolas" pitchFamily="49" charset="0"/>
            </a:endParaRPr>
          </a:p>
          <a:p>
            <a:pPr marL="400050" lvl="1" indent="0">
              <a:spcAft>
                <a:spcPts val="300"/>
              </a:spcAft>
              <a:buNone/>
            </a:pPr>
            <a:r>
              <a:rPr lang="en-US" sz="2400" b="1" dirty="0" smtClean="0">
                <a:solidFill>
                  <a:srgbClr val="F9C5D7"/>
                </a:solidFill>
                <a:latin typeface="Consolas" pitchFamily="49" charset="0"/>
                <a:cs typeface="Consolas" pitchFamily="49" charset="0"/>
              </a:rPr>
              <a:t>	sum </a:t>
            </a:r>
            <a:r>
              <a:rPr lang="en-US" sz="2400" b="1" dirty="0">
                <a:solidFill>
                  <a:srgbClr val="F9C5D7"/>
                </a:solidFill>
                <a:latin typeface="Consolas" pitchFamily="49" charset="0"/>
                <a:cs typeface="Consolas" pitchFamily="49" charset="0"/>
              </a:rPr>
              <a:t>← sum + x </a:t>
            </a:r>
          </a:p>
          <a:p>
            <a:pPr marL="0" indent="0">
              <a:spcAft>
                <a:spcPts val="300"/>
              </a:spcAft>
              <a:buNone/>
            </a:pPr>
            <a:r>
              <a:rPr lang="en-US" b="1" dirty="0">
                <a:solidFill>
                  <a:srgbClr val="F9C5D7"/>
                </a:solidFill>
                <a:latin typeface="Consolas" pitchFamily="49" charset="0"/>
                <a:cs typeface="Consolas" pitchFamily="49" charset="0"/>
              </a:rPr>
              <a:t>return </a:t>
            </a:r>
            <a:r>
              <a:rPr lang="en-US" b="1" dirty="0" smtClean="0">
                <a:solidFill>
                  <a:srgbClr val="F9C5D7"/>
                </a:solidFill>
                <a:latin typeface="Consolas" pitchFamily="49" charset="0"/>
                <a:cs typeface="Consolas" pitchFamily="49" charset="0"/>
              </a:rPr>
              <a:t>S</a:t>
            </a:r>
            <a:endParaRPr lang="en-US" dirty="0">
              <a:solidFill>
                <a:srgbClr val="F9C5D7"/>
              </a:solidFill>
            </a:endParaRPr>
          </a:p>
        </p:txBody>
      </p:sp>
    </p:spTree>
    <p:extLst>
      <p:ext uri="{BB962C8B-B14F-4D97-AF65-F5344CB8AC3E}">
        <p14:creationId xmlns:p14="http://schemas.microsoft.com/office/powerpoint/2010/main" val="34942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Make Change – The Greedy Property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algorithm is </a:t>
                </a:r>
                <a:r>
                  <a:rPr lang="en-US" b="1" dirty="0"/>
                  <a:t>greedy</a:t>
                </a:r>
                <a:r>
                  <a:rPr lang="en-US" dirty="0"/>
                  <a:t> because,</a:t>
                </a:r>
              </a:p>
              <a:p>
                <a:pPr lvl="1"/>
                <a:r>
                  <a:rPr lang="en-US" dirty="0"/>
                  <a:t>At every step it chooses </a:t>
                </a:r>
                <a:r>
                  <a:rPr lang="en-US" b="1" dirty="0"/>
                  <a:t>the largest available coin</a:t>
                </a:r>
                <a:r>
                  <a:rPr lang="en-US" dirty="0"/>
                  <a:t>, without worrying whether this will prove to be a </a:t>
                </a:r>
                <a:r>
                  <a:rPr lang="en-US" b="1" dirty="0"/>
                  <a:t>correct </a:t>
                </a:r>
                <a:r>
                  <a:rPr lang="en-US" dirty="0"/>
                  <a:t>decision later.</a:t>
                </a:r>
              </a:p>
              <a:p>
                <a:pPr lvl="1"/>
                <a:r>
                  <a:rPr lang="en-US" dirty="0"/>
                  <a:t>It </a:t>
                </a:r>
                <a:r>
                  <a:rPr lang="en-US" b="1" dirty="0"/>
                  <a:t>never changes </a:t>
                </a:r>
                <a:r>
                  <a:rPr lang="en-US" dirty="0"/>
                  <a:t>the decision, i.e., once a coin has been included in the solution, it is there </a:t>
                </a:r>
                <a:r>
                  <a:rPr lang="en-US" b="1" dirty="0"/>
                  <a:t>forever</a:t>
                </a:r>
                <a:r>
                  <a:rPr lang="en-US" dirty="0"/>
                  <a:t>. </a:t>
                </a:r>
              </a:p>
              <a:p>
                <a:r>
                  <a:rPr lang="en-US" dirty="0"/>
                  <a:t>Examples: </a:t>
                </a:r>
                <a:endParaRPr lang="en-US" dirty="0" smtClean="0"/>
              </a:p>
              <a:p>
                <a:pPr marL="914400" lvl="1" indent="-457200">
                  <a:buFont typeface="+mj-lt"/>
                  <a:buAutoNum type="arabicPeriod"/>
                </a:pPr>
                <a:r>
                  <a:rPr lang="en-US" dirty="0" smtClean="0"/>
                  <a:t>Some coins with </a:t>
                </a:r>
                <a:r>
                  <a:rPr lang="en-US" dirty="0"/>
                  <a:t>denominations </a:t>
                </a:r>
                <a:r>
                  <a:rPr lang="en-US" dirty="0">
                    <a:solidFill>
                      <a:srgbClr val="0066FF"/>
                    </a:solidFill>
                  </a:rPr>
                  <a:t>50, 20, 10, 5, 1 </a:t>
                </a:r>
                <a:r>
                  <a:rPr lang="en-US" dirty="0"/>
                  <a:t>are available.</a:t>
                </a:r>
              </a:p>
              <a:p>
                <a:pPr lvl="2"/>
                <a:r>
                  <a:rPr lang="en-US" dirty="0"/>
                  <a:t>How many minimum coins required to make change for 37 cents?</a:t>
                </a:r>
              </a:p>
              <a:p>
                <a:pPr lvl="2"/>
                <a:r>
                  <a:rPr lang="en-US" dirty="0" smtClean="0"/>
                  <a:t>How </a:t>
                </a:r>
                <a:r>
                  <a:rPr lang="en-US" dirty="0"/>
                  <a:t>many minimum coins required to make change for 91 cents?</a:t>
                </a:r>
              </a:p>
              <a:p>
                <a:pPr marL="914400" lvl="1" indent="-457200">
                  <a:buFont typeface="+mj-lt"/>
                  <a:buAutoNum type="arabicPeriod"/>
                </a:pPr>
                <a:endParaRPr lang="en-US" dirty="0"/>
              </a:p>
              <a:p>
                <a:pPr marL="914400" lvl="1" indent="-457200">
                  <a:buFont typeface="+mj-lt"/>
                  <a:buAutoNum type="arabicPeriod"/>
                </a:pPr>
                <a:r>
                  <a:rPr lang="en-US" dirty="0"/>
                  <a:t>Denominations: </a:t>
                </a:r>
                <a:r>
                  <a:rPr lang="en-US" dirty="0">
                    <a:solidFill>
                      <a:srgbClr val="0066FF"/>
                    </a:solidFill>
                  </a:rPr>
                  <a:t>d</a:t>
                </a:r>
                <a:r>
                  <a:rPr lang="en-US" baseline="-25000" dirty="0">
                    <a:solidFill>
                      <a:srgbClr val="0066FF"/>
                    </a:solidFill>
                  </a:rPr>
                  <a:t>1</a:t>
                </a:r>
                <a:r>
                  <a:rPr lang="en-US" dirty="0">
                    <a:solidFill>
                      <a:srgbClr val="0066FF"/>
                    </a:solidFill>
                  </a:rPr>
                  <a:t>=6, d</a:t>
                </a:r>
                <a:r>
                  <a:rPr lang="en-US" baseline="-25000" dirty="0">
                    <a:solidFill>
                      <a:srgbClr val="0066FF"/>
                    </a:solidFill>
                  </a:rPr>
                  <a:t>2</a:t>
                </a:r>
                <a:r>
                  <a:rPr lang="en-US" dirty="0">
                    <a:solidFill>
                      <a:srgbClr val="0066FF"/>
                    </a:solidFill>
                  </a:rPr>
                  <a:t>=4, d</a:t>
                </a:r>
                <a:r>
                  <a:rPr lang="en-US" baseline="-25000" dirty="0">
                    <a:solidFill>
                      <a:srgbClr val="0066FF"/>
                    </a:solidFill>
                  </a:rPr>
                  <a:t>3</a:t>
                </a:r>
                <a:r>
                  <a:rPr lang="en-US" dirty="0">
                    <a:solidFill>
                      <a:srgbClr val="0066FF"/>
                    </a:solidFill>
                  </a:rPr>
                  <a:t>=1. </a:t>
                </a:r>
                <a:r>
                  <a:rPr lang="en-US" dirty="0"/>
                  <a:t>Make a change of</a:t>
                </a:r>
                <a:r>
                  <a:rPr lang="en-US" dirty="0">
                    <a:solidFill>
                      <a:srgbClr val="0066FF"/>
                    </a:solidFill>
                  </a:rPr>
                  <a:t> </a:t>
                </a:r>
                <a14:m>
                  <m:oMath xmlns:m="http://schemas.openxmlformats.org/officeDocument/2006/math">
                    <m:r>
                      <a:rPr lang="en-US" i="1" dirty="0">
                        <a:solidFill>
                          <a:srgbClr val="0066FF"/>
                        </a:solidFill>
                        <a:latin typeface="Cambria Math" panose="02040503050406030204" pitchFamily="18" charset="0"/>
                      </a:rPr>
                      <m:t>₹ </m:t>
                    </m:r>
                  </m:oMath>
                </a14:m>
                <a:r>
                  <a:rPr lang="en-US" dirty="0">
                    <a:solidFill>
                      <a:srgbClr val="0066FF"/>
                    </a:solidFill>
                  </a:rPr>
                  <a:t>8</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562"/>
                </a:stretch>
              </a:blipFill>
            </p:spPr>
            <p:txBody>
              <a:bodyPr/>
              <a:lstStyle/>
              <a:p>
                <a:r>
                  <a:rPr lang="en-US">
                    <a:noFill/>
                  </a:rPr>
                  <a:t> </a:t>
                </a:r>
              </a:p>
            </p:txBody>
          </p:sp>
        </mc:Fallback>
      </mc:AlternateContent>
      <p:sp>
        <p:nvSpPr>
          <p:cNvPr id="4" name="Rounded Rectangle 3"/>
          <p:cNvSpPr/>
          <p:nvPr/>
        </p:nvSpPr>
        <p:spPr>
          <a:xfrm>
            <a:off x="7381026" y="3019314"/>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5</a:t>
            </a:r>
            <a:endParaRPr lang="en-US" sz="2400" b="1" dirty="0">
              <a:solidFill>
                <a:srgbClr val="AD1457"/>
              </a:solidFill>
            </a:endParaRPr>
          </a:p>
        </p:txBody>
      </p:sp>
      <p:sp>
        <p:nvSpPr>
          <p:cNvPr id="5" name="Rounded Rectangle 4"/>
          <p:cNvSpPr/>
          <p:nvPr/>
        </p:nvSpPr>
        <p:spPr>
          <a:xfrm>
            <a:off x="7381026" y="3286333"/>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4</a:t>
            </a:r>
          </a:p>
        </p:txBody>
      </p:sp>
      <p:sp>
        <p:nvSpPr>
          <p:cNvPr id="6" name="Rounded Rectangle 5"/>
          <p:cNvSpPr/>
          <p:nvPr/>
        </p:nvSpPr>
        <p:spPr>
          <a:xfrm>
            <a:off x="7037294" y="4002742"/>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3</a:t>
            </a:r>
            <a:endParaRPr lang="en-US" sz="2400" b="1" dirty="0">
              <a:solidFill>
                <a:srgbClr val="AD1457"/>
              </a:solidFill>
            </a:endParaRPr>
          </a:p>
        </p:txBody>
      </p:sp>
      <p:sp>
        <p:nvSpPr>
          <p:cNvPr id="7" name="Rounded Rectangle 6"/>
          <p:cNvSpPr/>
          <p:nvPr/>
        </p:nvSpPr>
        <p:spPr>
          <a:xfrm>
            <a:off x="6096000" y="4497188"/>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2</a:t>
            </a:r>
            <a:endParaRPr lang="en-US" sz="2400" b="1" dirty="0">
              <a:solidFill>
                <a:srgbClr val="AD1457"/>
              </a:solidFill>
            </a:endParaRPr>
          </a:p>
        </p:txBody>
      </p:sp>
      <p:sp>
        <p:nvSpPr>
          <p:cNvPr id="8" name="TextBox 7"/>
          <p:cNvSpPr txBox="1"/>
          <p:nvPr/>
        </p:nvSpPr>
        <p:spPr>
          <a:xfrm>
            <a:off x="2423886" y="4497188"/>
            <a:ext cx="3657600" cy="400110"/>
          </a:xfrm>
          <a:prstGeom prst="rect">
            <a:avLst/>
          </a:prstGeom>
          <a:solidFill>
            <a:schemeClr val="bg1">
              <a:lumMod val="85000"/>
            </a:schemeClr>
          </a:solidFill>
        </p:spPr>
        <p:txBody>
          <a:bodyPr wrap="square" rtlCol="0">
            <a:spAutoFit/>
          </a:bodyPr>
          <a:lstStyle/>
          <a:p>
            <a:pPr algn="r"/>
            <a:r>
              <a:rPr lang="en-US" sz="2000" dirty="0" smtClean="0"/>
              <a:t>The minimum coins required are </a:t>
            </a:r>
            <a:endParaRPr lang="en-US" sz="2000" dirty="0"/>
          </a:p>
        </p:txBody>
      </p:sp>
      <p:cxnSp>
        <p:nvCxnSpPr>
          <p:cNvPr id="9" name="Straight Connector 8"/>
          <p:cNvCxnSpPr/>
          <p:nvPr/>
        </p:nvCxnSpPr>
        <p:spPr>
          <a:xfrm>
            <a:off x="6961094" y="4190398"/>
            <a:ext cx="7765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1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3782</TotalTime>
  <Words>4823</Words>
  <Application>Microsoft Office PowerPoint</Application>
  <PresentationFormat>Widescreen</PresentationFormat>
  <Paragraphs>1510</Paragraphs>
  <Slides>71</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71</vt:i4>
      </vt:variant>
    </vt:vector>
  </HeadingPairs>
  <TitlesOfParts>
    <vt:vector size="88" baseType="lpstr">
      <vt:lpstr>Arial</vt:lpstr>
      <vt:lpstr>Cambria Math</vt:lpstr>
      <vt:lpstr>Consolas</vt:lpstr>
      <vt:lpstr>Calibri</vt:lpstr>
      <vt:lpstr>Shruti</vt:lpstr>
      <vt:lpstr>Times New Roman</vt:lpstr>
      <vt:lpstr>Roboto Condensed</vt:lpstr>
      <vt:lpstr>Open Sans Semibold</vt:lpstr>
      <vt:lpstr>Wingdings</vt:lpstr>
      <vt:lpstr>Segoe UI Black</vt:lpstr>
      <vt:lpstr>ＭＳ Ｐゴシック</vt:lpstr>
      <vt:lpstr>Open Sans</vt:lpstr>
      <vt:lpstr>Wingdings 3</vt:lpstr>
      <vt:lpstr>Roboto Condensed Light</vt:lpstr>
      <vt:lpstr>Symbol</vt:lpstr>
      <vt:lpstr>Wingdings 2</vt:lpstr>
      <vt:lpstr>Office Theme</vt:lpstr>
      <vt:lpstr>Unit-5 Greedy Algorithms</vt:lpstr>
      <vt:lpstr>PowerPoint Presentation</vt:lpstr>
      <vt:lpstr>Introduction</vt:lpstr>
      <vt:lpstr>Characteristics of Greedy Algorithms</vt:lpstr>
      <vt:lpstr>Make a Change Problem</vt:lpstr>
      <vt:lpstr>Problem Definition </vt:lpstr>
      <vt:lpstr>Make Change – Greedy Solution</vt:lpstr>
      <vt:lpstr>Make Change - Algorithm</vt:lpstr>
      <vt:lpstr>Make Change – The Greedy Property</vt:lpstr>
      <vt:lpstr>Minimum Spanning Tree</vt:lpstr>
      <vt:lpstr>Introduction to Minimum Spanning Tree (MST)</vt:lpstr>
      <vt:lpstr>Spanning Tree Examples </vt:lpstr>
      <vt:lpstr>Kruskal’s Algorithm for MST – Example 1</vt:lpstr>
      <vt:lpstr>PowerPoint Presentation</vt:lpstr>
      <vt:lpstr>PowerPoint Presentation</vt:lpstr>
      <vt:lpstr>PowerPoint Presentation</vt:lpstr>
      <vt:lpstr>Kruskal’s Algorithm – Example 2</vt:lpstr>
      <vt:lpstr>Kruskal’s Algorithm for MST </vt:lpstr>
      <vt:lpstr>Exercises – Home Work</vt:lpstr>
      <vt:lpstr>Prim’s Algorithm </vt:lpstr>
      <vt:lpstr>PowerPoint Presentation</vt:lpstr>
      <vt:lpstr>PowerPoint Presentation</vt:lpstr>
      <vt:lpstr>PowerPoint Presentation</vt:lpstr>
      <vt:lpstr>Prim’s Algorithm – Example 1</vt:lpstr>
      <vt:lpstr>Prim’s Algorithm</vt:lpstr>
      <vt:lpstr>Exercises – Home Work</vt:lpstr>
      <vt:lpstr>Single Source Shortest Path – Dijkstra’s Algorithm</vt:lpstr>
      <vt:lpstr>Introduction </vt:lpstr>
      <vt:lpstr>Dijkstra’s Algorithm - Example</vt:lpstr>
      <vt:lpstr>Dijkstra’s Algorithm - Example</vt:lpstr>
      <vt:lpstr>Dijkstra’s Algorithm - Example</vt:lpstr>
      <vt:lpstr>Exercises – Home Work</vt:lpstr>
      <vt:lpstr>Dijkstra’s Algorithm</vt:lpstr>
      <vt:lpstr>Knapsack Problem</vt:lpstr>
      <vt:lpstr>Knapsack Problem</vt:lpstr>
      <vt:lpstr>Fractional Knapsack Problem</vt:lpstr>
      <vt:lpstr>Introduction </vt:lpstr>
      <vt:lpstr>Fractional Knapsack Problem - Example</vt:lpstr>
      <vt:lpstr>Fractional Knapsack Problem - Greedy Solution</vt:lpstr>
      <vt:lpstr>Fractional Knapsack Problem - Greedy Solution</vt:lpstr>
      <vt:lpstr>Fractional Knapsack Problem - Algorithm</vt:lpstr>
      <vt:lpstr>Exercises – Home Work</vt:lpstr>
      <vt:lpstr>Activity Selection Problem</vt:lpstr>
      <vt:lpstr>Introduction </vt:lpstr>
      <vt:lpstr>PowerPoint Presentation</vt:lpstr>
      <vt:lpstr>PowerPoint Presentation</vt:lpstr>
      <vt:lpstr>Activity Selection - Algorithm</vt:lpstr>
      <vt:lpstr>Exercise - HW</vt:lpstr>
      <vt:lpstr>Job Scheduling with Deadlines</vt:lpstr>
      <vt:lpstr>Introduction </vt:lpstr>
      <vt:lpstr>Job Scheduling with Deadlines - Example</vt:lpstr>
      <vt:lpstr>Job Scheduling with Deadlines - Example</vt:lpstr>
      <vt:lpstr>Job Scheduling with Deadlines - Example</vt:lpstr>
      <vt:lpstr>Job Scheduling with Deadlines - Example</vt:lpstr>
      <vt:lpstr>Exercises – Home Work</vt:lpstr>
      <vt:lpstr>Job Scheduling with Deadlines - Algorithm</vt:lpstr>
      <vt:lpstr>Huffman Codes</vt:lpstr>
      <vt:lpstr>Prefix Code</vt:lpstr>
      <vt:lpstr>Huffman code Introduction </vt:lpstr>
      <vt:lpstr>Huffman Codes</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Algorithm</vt:lpstr>
      <vt:lpstr>Exercises – Home Work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umesh patel</cp:lastModifiedBy>
  <cp:revision>520</cp:revision>
  <dcterms:created xsi:type="dcterms:W3CDTF">2020-05-01T05:09:15Z</dcterms:created>
  <dcterms:modified xsi:type="dcterms:W3CDTF">2021-08-14T09:17:45Z</dcterms:modified>
</cp:coreProperties>
</file>